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Calibri" panose="020F0502020204030204" pitchFamily="34" charset="0"/>
      <p:regular r:id="rId14"/>
      <p:bold r:id="rId15"/>
      <p:italic r:id="rId16"/>
      <p:boldItalic r:id="rId17"/>
    </p:embeddedFont>
    <p:embeddedFont>
      <p:font typeface="Gelasio" panose="020B0604020202020204" charset="0"/>
      <p:regular r:id="rId18"/>
    </p:embeddedFont>
    <p:embeddedFont>
      <p:font typeface="Gelasio Semi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EBAAD8-5DC9-43F3-8004-3EAFFD3D6849}" v="47" dt="2024-12-09T05:19:40.9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94" autoAdjust="0"/>
    <p:restoredTop sz="94610"/>
  </p:normalViewPr>
  <p:slideViewPr>
    <p:cSldViewPr snapToGrid="0" snapToObjects="1">
      <p:cViewPr varScale="1">
        <p:scale>
          <a:sx n="58" d="100"/>
          <a:sy n="58" d="100"/>
        </p:scale>
        <p:origin x="32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fiq Akmal" userId="56131a4b5b98d264" providerId="LiveId" clId="{25EBAAD8-5DC9-43F3-8004-3EAFFD3D6849}"/>
    <pc:docChg chg="custSel modSld">
      <pc:chgData name="Afiq Akmal" userId="56131a4b5b98d264" providerId="LiveId" clId="{25EBAAD8-5DC9-43F3-8004-3EAFFD3D6849}" dt="2024-12-09T05:19:42.864" v="73" actId="1076"/>
      <pc:docMkLst>
        <pc:docMk/>
      </pc:docMkLst>
      <pc:sldChg chg="addSp modSp">
        <pc:chgData name="Afiq Akmal" userId="56131a4b5b98d264" providerId="LiveId" clId="{25EBAAD8-5DC9-43F3-8004-3EAFFD3D6849}" dt="2024-12-09T05:10:23.815" v="15"/>
        <pc:sldMkLst>
          <pc:docMk/>
          <pc:sldMk cId="0" sldId="257"/>
        </pc:sldMkLst>
        <pc:spChg chg="add mod">
          <ac:chgData name="Afiq Akmal" userId="56131a4b5b98d264" providerId="LiveId" clId="{25EBAAD8-5DC9-43F3-8004-3EAFFD3D6849}" dt="2024-12-09T05:10:23.815" v="15"/>
          <ac:spMkLst>
            <pc:docMk/>
            <pc:sldMk cId="0" sldId="257"/>
            <ac:spMk id="15" creationId="{4F876A17-2EFA-418F-A553-1C9FA6690979}"/>
          </ac:spMkLst>
        </pc:spChg>
      </pc:sldChg>
      <pc:sldChg chg="addSp modSp mod">
        <pc:chgData name="Afiq Akmal" userId="56131a4b5b98d264" providerId="LiveId" clId="{25EBAAD8-5DC9-43F3-8004-3EAFFD3D6849}" dt="2024-12-09T05:18:24.343" v="66" actId="1076"/>
        <pc:sldMkLst>
          <pc:docMk/>
          <pc:sldMk cId="0" sldId="258"/>
        </pc:sldMkLst>
        <pc:spChg chg="add mod">
          <ac:chgData name="Afiq Akmal" userId="56131a4b5b98d264" providerId="LiveId" clId="{25EBAAD8-5DC9-43F3-8004-3EAFFD3D6849}" dt="2024-12-09T05:10:20.221" v="14"/>
          <ac:spMkLst>
            <pc:docMk/>
            <pc:sldMk cId="0" sldId="258"/>
            <ac:spMk id="16" creationId="{90B6B3BA-9F6E-46EB-8A02-19C5C161C940}"/>
          </ac:spMkLst>
        </pc:spChg>
        <pc:picChg chg="mod">
          <ac:chgData name="Afiq Akmal" userId="56131a4b5b98d264" providerId="LiveId" clId="{25EBAAD8-5DC9-43F3-8004-3EAFFD3D6849}" dt="2024-12-09T05:17:42.562" v="56" actId="14100"/>
          <ac:picMkLst>
            <pc:docMk/>
            <pc:sldMk cId="0" sldId="258"/>
            <ac:picMk id="2" creationId="{00000000-0000-0000-0000-000000000000}"/>
          </ac:picMkLst>
        </pc:picChg>
        <pc:picChg chg="add mod">
          <ac:chgData name="Afiq Akmal" userId="56131a4b5b98d264" providerId="LiveId" clId="{25EBAAD8-5DC9-43F3-8004-3EAFFD3D6849}" dt="2024-12-09T05:18:24.343" v="66" actId="1076"/>
          <ac:picMkLst>
            <pc:docMk/>
            <pc:sldMk cId="0" sldId="258"/>
            <ac:picMk id="4098" creationId="{0464D949-C84B-4885-B28C-722A4412206A}"/>
          </ac:picMkLst>
        </pc:picChg>
        <pc:picChg chg="add mod">
          <ac:chgData name="Afiq Akmal" userId="56131a4b5b98d264" providerId="LiveId" clId="{25EBAAD8-5DC9-43F3-8004-3EAFFD3D6849}" dt="2024-12-09T05:18:19.811" v="65" actId="14100"/>
          <ac:picMkLst>
            <pc:docMk/>
            <pc:sldMk cId="0" sldId="258"/>
            <ac:picMk id="4100" creationId="{8193202A-75D3-48C0-A9E8-9D314B1E197A}"/>
          </ac:picMkLst>
        </pc:picChg>
      </pc:sldChg>
      <pc:sldChg chg="addSp modSp mod">
        <pc:chgData name="Afiq Akmal" userId="56131a4b5b98d264" providerId="LiveId" clId="{25EBAAD8-5DC9-43F3-8004-3EAFFD3D6849}" dt="2024-12-09T05:19:42.864" v="73" actId="1076"/>
        <pc:sldMkLst>
          <pc:docMk/>
          <pc:sldMk cId="0" sldId="259"/>
        </pc:sldMkLst>
        <pc:spChg chg="add mod">
          <ac:chgData name="Afiq Akmal" userId="56131a4b5b98d264" providerId="LiveId" clId="{25EBAAD8-5DC9-43F3-8004-3EAFFD3D6849}" dt="2024-12-09T05:10:03.895" v="13"/>
          <ac:spMkLst>
            <pc:docMk/>
            <pc:sldMk cId="0" sldId="259"/>
            <ac:spMk id="13" creationId="{9BF0471B-72B1-4182-8F51-C961823CCCC8}"/>
          </ac:spMkLst>
        </pc:spChg>
        <pc:picChg chg="mod">
          <ac:chgData name="Afiq Akmal" userId="56131a4b5b98d264" providerId="LiveId" clId="{25EBAAD8-5DC9-43F3-8004-3EAFFD3D6849}" dt="2024-12-09T05:19:42.864" v="73" actId="1076"/>
          <ac:picMkLst>
            <pc:docMk/>
            <pc:sldMk cId="0" sldId="259"/>
            <ac:picMk id="3" creationId="{00000000-0000-0000-0000-000000000000}"/>
          </ac:picMkLst>
        </pc:picChg>
        <pc:picChg chg="add mod">
          <ac:chgData name="Afiq Akmal" userId="56131a4b5b98d264" providerId="LiveId" clId="{25EBAAD8-5DC9-43F3-8004-3EAFFD3D6849}" dt="2024-12-09T05:19:40.973" v="72" actId="1076"/>
          <ac:picMkLst>
            <pc:docMk/>
            <pc:sldMk cId="0" sldId="259"/>
            <ac:picMk id="5122" creationId="{111649B0-F0CE-4026-BB50-3CEBEF2871A9}"/>
          </ac:picMkLst>
        </pc:picChg>
      </pc:sldChg>
      <pc:sldChg chg="addSp modSp">
        <pc:chgData name="Afiq Akmal" userId="56131a4b5b98d264" providerId="LiveId" clId="{25EBAAD8-5DC9-43F3-8004-3EAFFD3D6849}" dt="2024-12-09T05:09:48.516" v="12"/>
        <pc:sldMkLst>
          <pc:docMk/>
          <pc:sldMk cId="0" sldId="260"/>
        </pc:sldMkLst>
        <pc:spChg chg="add mod">
          <ac:chgData name="Afiq Akmal" userId="56131a4b5b98d264" providerId="LiveId" clId="{25EBAAD8-5DC9-43F3-8004-3EAFFD3D6849}" dt="2024-12-09T05:09:48.516" v="12"/>
          <ac:spMkLst>
            <pc:docMk/>
            <pc:sldMk cId="0" sldId="260"/>
            <ac:spMk id="12" creationId="{6491786E-C33D-46BB-A3D9-747676C0EC6E}"/>
          </ac:spMkLst>
        </pc:spChg>
      </pc:sldChg>
      <pc:sldChg chg="addSp modSp mod">
        <pc:chgData name="Afiq Akmal" userId="56131a4b5b98d264" providerId="LiveId" clId="{25EBAAD8-5DC9-43F3-8004-3EAFFD3D6849}" dt="2024-12-09T05:15:24.425" v="47" actId="1076"/>
        <pc:sldMkLst>
          <pc:docMk/>
          <pc:sldMk cId="0" sldId="261"/>
        </pc:sldMkLst>
        <pc:spChg chg="add mod">
          <ac:chgData name="Afiq Akmal" userId="56131a4b5b98d264" providerId="LiveId" clId="{25EBAAD8-5DC9-43F3-8004-3EAFFD3D6849}" dt="2024-12-09T05:09:44.232" v="11"/>
          <ac:spMkLst>
            <pc:docMk/>
            <pc:sldMk cId="0" sldId="261"/>
            <ac:spMk id="4" creationId="{6302BCCE-A9FF-4BEA-8FE0-72234D3FCEE5}"/>
          </ac:spMkLst>
        </pc:spChg>
        <pc:picChg chg="mod">
          <ac:chgData name="Afiq Akmal" userId="56131a4b5b98d264" providerId="LiveId" clId="{25EBAAD8-5DC9-43F3-8004-3EAFFD3D6849}" dt="2024-12-09T05:15:22.113" v="46" actId="1076"/>
          <ac:picMkLst>
            <pc:docMk/>
            <pc:sldMk cId="0" sldId="261"/>
            <ac:picMk id="2" creationId="{00000000-0000-0000-0000-000000000000}"/>
          </ac:picMkLst>
        </pc:picChg>
        <pc:picChg chg="add mod">
          <ac:chgData name="Afiq Akmal" userId="56131a4b5b98d264" providerId="LiveId" clId="{25EBAAD8-5DC9-43F3-8004-3EAFFD3D6849}" dt="2024-12-09T05:14:51.493" v="40" actId="1076"/>
          <ac:picMkLst>
            <pc:docMk/>
            <pc:sldMk cId="0" sldId="261"/>
            <ac:picMk id="2050" creationId="{81B79A77-DD12-45B7-8536-549D6518F1FC}"/>
          </ac:picMkLst>
        </pc:picChg>
        <pc:picChg chg="add mod">
          <ac:chgData name="Afiq Akmal" userId="56131a4b5b98d264" providerId="LiveId" clId="{25EBAAD8-5DC9-43F3-8004-3EAFFD3D6849}" dt="2024-12-09T05:15:24.425" v="47" actId="1076"/>
          <ac:picMkLst>
            <pc:docMk/>
            <pc:sldMk cId="0" sldId="261"/>
            <ac:picMk id="2052" creationId="{8B34CA7F-5759-460F-A925-F9D01DEC0109}"/>
          </ac:picMkLst>
        </pc:picChg>
      </pc:sldChg>
      <pc:sldChg chg="addSp delSp modSp mod">
        <pc:chgData name="Afiq Akmal" userId="56131a4b5b98d264" providerId="LiveId" clId="{25EBAAD8-5DC9-43F3-8004-3EAFFD3D6849}" dt="2024-12-09T05:13:30.559" v="32" actId="1076"/>
        <pc:sldMkLst>
          <pc:docMk/>
          <pc:sldMk cId="0" sldId="262"/>
        </pc:sldMkLst>
        <pc:spChg chg="mod">
          <ac:chgData name="Afiq Akmal" userId="56131a4b5b98d264" providerId="LiveId" clId="{25EBAAD8-5DC9-43F3-8004-3EAFFD3D6849}" dt="2024-12-09T05:12:46.831" v="24" actId="1076"/>
          <ac:spMkLst>
            <pc:docMk/>
            <pc:sldMk cId="0" sldId="262"/>
            <ac:spMk id="3" creationId="{00000000-0000-0000-0000-000000000000}"/>
          </ac:spMkLst>
        </pc:spChg>
        <pc:spChg chg="add mod">
          <ac:chgData name="Afiq Akmal" userId="56131a4b5b98d264" providerId="LiveId" clId="{25EBAAD8-5DC9-43F3-8004-3EAFFD3D6849}" dt="2024-12-09T05:09:40.946" v="10"/>
          <ac:spMkLst>
            <pc:docMk/>
            <pc:sldMk cId="0" sldId="262"/>
            <ac:spMk id="20" creationId="{304C8417-3250-4D3F-A2EE-8CA738CD0C8D}"/>
          </ac:spMkLst>
        </pc:spChg>
        <pc:picChg chg="del">
          <ac:chgData name="Afiq Akmal" userId="56131a4b5b98d264" providerId="LiveId" clId="{25EBAAD8-5DC9-43F3-8004-3EAFFD3D6849}" dt="2024-12-09T05:12:49.623" v="25" actId="478"/>
          <ac:picMkLst>
            <pc:docMk/>
            <pc:sldMk cId="0" sldId="262"/>
            <ac:picMk id="2" creationId="{00000000-0000-0000-0000-000000000000}"/>
          </ac:picMkLst>
        </pc:picChg>
        <pc:picChg chg="add mod">
          <ac:chgData name="Afiq Akmal" userId="56131a4b5b98d264" providerId="LiveId" clId="{25EBAAD8-5DC9-43F3-8004-3EAFFD3D6849}" dt="2024-12-09T05:13:30.559" v="32" actId="1076"/>
          <ac:picMkLst>
            <pc:docMk/>
            <pc:sldMk cId="0" sldId="262"/>
            <ac:picMk id="1026" creationId="{F476F2B5-DE87-4AFA-AE27-981320B2A93B}"/>
          </ac:picMkLst>
        </pc:picChg>
        <pc:picChg chg="add mod">
          <ac:chgData name="Afiq Akmal" userId="56131a4b5b98d264" providerId="LiveId" clId="{25EBAAD8-5DC9-43F3-8004-3EAFFD3D6849}" dt="2024-12-09T05:13:24.959" v="31" actId="1076"/>
          <ac:picMkLst>
            <pc:docMk/>
            <pc:sldMk cId="0" sldId="262"/>
            <ac:picMk id="1028" creationId="{6254075C-7388-4E39-AB83-20F68A86C8B9}"/>
          </ac:picMkLst>
        </pc:picChg>
      </pc:sldChg>
      <pc:sldChg chg="addSp modSp mod">
        <pc:chgData name="Afiq Akmal" userId="56131a4b5b98d264" providerId="LiveId" clId="{25EBAAD8-5DC9-43F3-8004-3EAFFD3D6849}" dt="2024-12-09T05:16:14.380" v="52" actId="1076"/>
        <pc:sldMkLst>
          <pc:docMk/>
          <pc:sldMk cId="0" sldId="263"/>
        </pc:sldMkLst>
        <pc:spChg chg="add mod">
          <ac:chgData name="Afiq Akmal" userId="56131a4b5b98d264" providerId="LiveId" clId="{25EBAAD8-5DC9-43F3-8004-3EAFFD3D6849}" dt="2024-12-09T05:09:38.351" v="9"/>
          <ac:spMkLst>
            <pc:docMk/>
            <pc:sldMk cId="0" sldId="263"/>
            <ac:spMk id="14" creationId="{ED15C74A-261B-4D52-A136-45F7E93BADF5}"/>
          </ac:spMkLst>
        </pc:spChg>
        <pc:picChg chg="mod">
          <ac:chgData name="Afiq Akmal" userId="56131a4b5b98d264" providerId="LiveId" clId="{25EBAAD8-5DC9-43F3-8004-3EAFFD3D6849}" dt="2024-12-09T05:16:04.504" v="49" actId="1076"/>
          <ac:picMkLst>
            <pc:docMk/>
            <pc:sldMk cId="0" sldId="263"/>
            <ac:picMk id="4" creationId="{00000000-0000-0000-0000-000000000000}"/>
          </ac:picMkLst>
        </pc:picChg>
        <pc:picChg chg="add mod">
          <ac:chgData name="Afiq Akmal" userId="56131a4b5b98d264" providerId="LiveId" clId="{25EBAAD8-5DC9-43F3-8004-3EAFFD3D6849}" dt="2024-12-09T05:16:14.380" v="52" actId="1076"/>
          <ac:picMkLst>
            <pc:docMk/>
            <pc:sldMk cId="0" sldId="263"/>
            <ac:picMk id="3074" creationId="{1941AF6F-4462-40E1-A0CD-BD6BB9B4F2F7}"/>
          </ac:picMkLst>
        </pc:picChg>
      </pc:sldChg>
      <pc:sldChg chg="addSp modSp">
        <pc:chgData name="Afiq Akmal" userId="56131a4b5b98d264" providerId="LiveId" clId="{25EBAAD8-5DC9-43F3-8004-3EAFFD3D6849}" dt="2024-12-09T05:09:35.630" v="8"/>
        <pc:sldMkLst>
          <pc:docMk/>
          <pc:sldMk cId="0" sldId="264"/>
        </pc:sldMkLst>
        <pc:spChg chg="add mod">
          <ac:chgData name="Afiq Akmal" userId="56131a4b5b98d264" providerId="LiveId" clId="{25EBAAD8-5DC9-43F3-8004-3EAFFD3D6849}" dt="2024-12-09T05:09:35.630" v="8"/>
          <ac:spMkLst>
            <pc:docMk/>
            <pc:sldMk cId="0" sldId="264"/>
            <ac:spMk id="12" creationId="{FE8273C7-2B53-4DEB-8D1F-B57A7FB53CBA}"/>
          </ac:spMkLst>
        </pc:spChg>
      </pc:sldChg>
      <pc:sldChg chg="addSp modSp">
        <pc:chgData name="Afiq Akmal" userId="56131a4b5b98d264" providerId="LiveId" clId="{25EBAAD8-5DC9-43F3-8004-3EAFFD3D6849}" dt="2024-12-09T05:09:32.285" v="7"/>
        <pc:sldMkLst>
          <pc:docMk/>
          <pc:sldMk cId="0" sldId="265"/>
        </pc:sldMkLst>
        <pc:spChg chg="add mod">
          <ac:chgData name="Afiq Akmal" userId="56131a4b5b98d264" providerId="LiveId" clId="{25EBAAD8-5DC9-43F3-8004-3EAFFD3D6849}" dt="2024-12-09T05:09:32.285" v="7"/>
          <ac:spMkLst>
            <pc:docMk/>
            <pc:sldMk cId="0" sldId="265"/>
            <ac:spMk id="17" creationId="{2090467F-132F-4481-B04C-F37B4A9F52FD}"/>
          </ac:spMkLst>
        </pc:spChg>
      </pc:sldChg>
      <pc:sldChg chg="addSp modSp mod">
        <pc:chgData name="Afiq Akmal" userId="56131a4b5b98d264" providerId="LiveId" clId="{25EBAAD8-5DC9-43F3-8004-3EAFFD3D6849}" dt="2024-12-09T05:09:22.287" v="6" actId="2085"/>
        <pc:sldMkLst>
          <pc:docMk/>
          <pc:sldMk cId="0" sldId="266"/>
        </pc:sldMkLst>
        <pc:spChg chg="add mod">
          <ac:chgData name="Afiq Akmal" userId="56131a4b5b98d264" providerId="LiveId" clId="{25EBAAD8-5DC9-43F3-8004-3EAFFD3D6849}" dt="2024-12-09T05:09:22.287" v="6" actId="2085"/>
          <ac:spMkLst>
            <pc:docMk/>
            <pc:sldMk cId="0" sldId="266"/>
            <ac:spMk id="6" creationId="{54DF4B49-E65D-40AE-A825-E5A9B1CD768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579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65534"/>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Criminal Cases in Malaysia: An Overview</a:t>
            </a:r>
            <a:endParaRPr lang="en-US" sz="4450" dirty="0"/>
          </a:p>
        </p:txBody>
      </p:sp>
      <p:sp>
        <p:nvSpPr>
          <p:cNvPr id="4" name="Text 1"/>
          <p:cNvSpPr/>
          <p:nvPr/>
        </p:nvSpPr>
        <p:spPr>
          <a:xfrm>
            <a:off x="793790" y="412325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We will investigate several prominent criminal cases in Malaysia, examining the investigative processes and judgments within the country's criminal justice system.</a:t>
            </a:r>
            <a:endParaRPr lang="en-US" sz="1750" dirty="0"/>
          </a:p>
        </p:txBody>
      </p:sp>
      <p:sp>
        <p:nvSpPr>
          <p:cNvPr id="5" name="Shape 2"/>
          <p:cNvSpPr/>
          <p:nvPr/>
        </p:nvSpPr>
        <p:spPr>
          <a:xfrm>
            <a:off x="793790" y="5484019"/>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801410" y="5491639"/>
            <a:ext cx="347663" cy="347663"/>
          </a:xfrm>
          <a:prstGeom prst="rect">
            <a:avLst/>
          </a:prstGeom>
        </p:spPr>
      </p:pic>
      <p:sp>
        <p:nvSpPr>
          <p:cNvPr id="7" name="Text 3"/>
          <p:cNvSpPr/>
          <p:nvPr/>
        </p:nvSpPr>
        <p:spPr>
          <a:xfrm>
            <a:off x="1270040" y="5467112"/>
            <a:ext cx="2044422" cy="396835"/>
          </a:xfrm>
          <a:prstGeom prst="rect">
            <a:avLst/>
          </a:prstGeom>
          <a:noFill/>
          <a:ln/>
        </p:spPr>
        <p:txBody>
          <a:bodyPr wrap="none" lIns="0" tIns="0" rIns="0" bIns="0" rtlCol="0" anchor="t"/>
          <a:lstStyle/>
          <a:p>
            <a:pPr marL="0" indent="0" algn="l">
              <a:lnSpc>
                <a:spcPts val="3100"/>
              </a:lnSpc>
              <a:buNone/>
            </a:pPr>
            <a:r>
              <a:rPr lang="en-US" sz="2200" b="1" dirty="0">
                <a:solidFill>
                  <a:srgbClr val="746558"/>
                </a:solidFill>
                <a:latin typeface="Gelasio Bold" pitchFamily="34" charset="0"/>
                <a:ea typeface="Gelasio Bold" pitchFamily="34" charset="-122"/>
                <a:cs typeface="Gelasio Bold" pitchFamily="34" charset="-120"/>
              </a:rPr>
              <a:t>by Afiq Akmal</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972145"/>
            <a:ext cx="11248192" cy="708779"/>
          </a:xfrm>
          <a:prstGeom prst="rect">
            <a:avLst/>
          </a:prstGeom>
          <a:noFill/>
          <a:ln/>
        </p:spPr>
        <p:txBody>
          <a:bodyPr wrap="non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Achieving Justice Through Investigation</a:t>
            </a:r>
            <a:endParaRPr lang="en-US" sz="4450" dirty="0"/>
          </a:p>
        </p:txBody>
      </p:sp>
      <p:pic>
        <p:nvPicPr>
          <p:cNvPr id="3" name="Image 0" descr="preencoded.png"/>
          <p:cNvPicPr>
            <a:picLocks noChangeAspect="1"/>
          </p:cNvPicPr>
          <p:nvPr/>
        </p:nvPicPr>
        <p:blipFill>
          <a:blip r:embed="rId3"/>
          <a:stretch>
            <a:fillRect/>
          </a:stretch>
        </p:blipFill>
        <p:spPr>
          <a:xfrm>
            <a:off x="2978348" y="2134553"/>
            <a:ext cx="2152055" cy="1669852"/>
          </a:xfrm>
          <a:prstGeom prst="rect">
            <a:avLst/>
          </a:prstGeom>
        </p:spPr>
      </p:pic>
      <p:sp>
        <p:nvSpPr>
          <p:cNvPr id="4" name="Text 1"/>
          <p:cNvSpPr/>
          <p:nvPr/>
        </p:nvSpPr>
        <p:spPr>
          <a:xfrm>
            <a:off x="3987522" y="2959179"/>
            <a:ext cx="133707" cy="453509"/>
          </a:xfrm>
          <a:prstGeom prst="rect">
            <a:avLst/>
          </a:prstGeom>
          <a:noFill/>
          <a:ln/>
        </p:spPr>
        <p:txBody>
          <a:bodyPr wrap="none" lIns="0" tIns="0" rIns="0" bIns="0" rtlCol="0" anchor="t"/>
          <a:lstStyle/>
          <a:p>
            <a:pPr marL="0" indent="0" algn="ctr">
              <a:lnSpc>
                <a:spcPts val="3550"/>
              </a:lnSpc>
              <a:buNone/>
            </a:pPr>
            <a:r>
              <a:rPr lang="en-US" sz="2200" dirty="0">
                <a:solidFill>
                  <a:srgbClr val="746558"/>
                </a:solidFill>
                <a:latin typeface="Gelasio Semi Bold" pitchFamily="34" charset="0"/>
                <a:ea typeface="Gelasio Semi Bold" pitchFamily="34" charset="-122"/>
                <a:cs typeface="Gelasio Semi Bold" pitchFamily="34" charset="-120"/>
              </a:rPr>
              <a:t>1</a:t>
            </a:r>
            <a:endParaRPr lang="en-US" sz="2200" dirty="0"/>
          </a:p>
        </p:txBody>
      </p:sp>
      <p:sp>
        <p:nvSpPr>
          <p:cNvPr id="5" name="Text 2"/>
          <p:cNvSpPr/>
          <p:nvPr/>
        </p:nvSpPr>
        <p:spPr>
          <a:xfrm>
            <a:off x="5357217" y="2542818"/>
            <a:ext cx="3898583"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Importance of Investigation</a:t>
            </a:r>
            <a:endParaRPr lang="en-US" sz="2200" dirty="0"/>
          </a:p>
        </p:txBody>
      </p:sp>
      <p:sp>
        <p:nvSpPr>
          <p:cNvPr id="6" name="Text 3"/>
          <p:cNvSpPr/>
          <p:nvPr/>
        </p:nvSpPr>
        <p:spPr>
          <a:xfrm>
            <a:off x="5357217" y="3033236"/>
            <a:ext cx="4761786"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Crucial for solving crimes and achieving justice.</a:t>
            </a:r>
            <a:endParaRPr lang="en-US" sz="1750" dirty="0"/>
          </a:p>
        </p:txBody>
      </p:sp>
      <p:sp>
        <p:nvSpPr>
          <p:cNvPr id="7" name="Shape 4"/>
          <p:cNvSpPr/>
          <p:nvPr/>
        </p:nvSpPr>
        <p:spPr>
          <a:xfrm>
            <a:off x="5187077" y="3817501"/>
            <a:ext cx="8592860" cy="15240"/>
          </a:xfrm>
          <a:prstGeom prst="roundRect">
            <a:avLst>
              <a:gd name="adj" fmla="val 223256"/>
            </a:avLst>
          </a:prstGeom>
          <a:solidFill>
            <a:srgbClr val="D4CEC3"/>
          </a:solidFill>
          <a:ln/>
        </p:spPr>
      </p:sp>
      <p:pic>
        <p:nvPicPr>
          <p:cNvPr id="8" name="Image 1" descr="preencoded.png"/>
          <p:cNvPicPr>
            <a:picLocks noChangeAspect="1"/>
          </p:cNvPicPr>
          <p:nvPr/>
        </p:nvPicPr>
        <p:blipFill>
          <a:blip r:embed="rId4"/>
          <a:stretch>
            <a:fillRect/>
          </a:stretch>
        </p:blipFill>
        <p:spPr>
          <a:xfrm>
            <a:off x="1902381" y="3861078"/>
            <a:ext cx="4304109" cy="1669852"/>
          </a:xfrm>
          <a:prstGeom prst="rect">
            <a:avLst/>
          </a:prstGeom>
        </p:spPr>
      </p:pic>
      <p:sp>
        <p:nvSpPr>
          <p:cNvPr id="9" name="Text 5"/>
          <p:cNvSpPr/>
          <p:nvPr/>
        </p:nvSpPr>
        <p:spPr>
          <a:xfrm>
            <a:off x="3968472" y="4469249"/>
            <a:ext cx="171807" cy="453509"/>
          </a:xfrm>
          <a:prstGeom prst="rect">
            <a:avLst/>
          </a:prstGeom>
          <a:noFill/>
          <a:ln/>
        </p:spPr>
        <p:txBody>
          <a:bodyPr wrap="none" lIns="0" tIns="0" rIns="0" bIns="0" rtlCol="0" anchor="t"/>
          <a:lstStyle/>
          <a:p>
            <a:pPr marL="0" indent="0" algn="ctr">
              <a:lnSpc>
                <a:spcPts val="3550"/>
              </a:lnSpc>
              <a:buNone/>
            </a:pPr>
            <a:r>
              <a:rPr lang="en-US" sz="2200" dirty="0">
                <a:solidFill>
                  <a:srgbClr val="746558"/>
                </a:solidFill>
                <a:latin typeface="Gelasio Semi Bold" pitchFamily="34" charset="0"/>
                <a:ea typeface="Gelasio Semi Bold" pitchFamily="34" charset="-122"/>
                <a:cs typeface="Gelasio Semi Bold" pitchFamily="34" charset="-120"/>
              </a:rPr>
              <a:t>2</a:t>
            </a:r>
            <a:endParaRPr lang="en-US" sz="2200" dirty="0"/>
          </a:p>
        </p:txBody>
      </p:sp>
      <p:sp>
        <p:nvSpPr>
          <p:cNvPr id="10" name="Text 6"/>
          <p:cNvSpPr/>
          <p:nvPr/>
        </p:nvSpPr>
        <p:spPr>
          <a:xfrm>
            <a:off x="6433304" y="4269343"/>
            <a:ext cx="4066818"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Technological Advancements</a:t>
            </a:r>
            <a:endParaRPr lang="en-US" sz="2200" dirty="0"/>
          </a:p>
        </p:txBody>
      </p:sp>
      <p:sp>
        <p:nvSpPr>
          <p:cNvPr id="11" name="Text 7"/>
          <p:cNvSpPr/>
          <p:nvPr/>
        </p:nvSpPr>
        <p:spPr>
          <a:xfrm>
            <a:off x="6433304" y="4759762"/>
            <a:ext cx="5937290"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Advanced technology aids in investigation and prosecution.</a:t>
            </a:r>
            <a:endParaRPr lang="en-US" sz="1750" dirty="0"/>
          </a:p>
        </p:txBody>
      </p:sp>
      <p:sp>
        <p:nvSpPr>
          <p:cNvPr id="12" name="Shape 8"/>
          <p:cNvSpPr/>
          <p:nvPr/>
        </p:nvSpPr>
        <p:spPr>
          <a:xfrm>
            <a:off x="6263164" y="5544026"/>
            <a:ext cx="7516773" cy="15240"/>
          </a:xfrm>
          <a:prstGeom prst="roundRect">
            <a:avLst>
              <a:gd name="adj" fmla="val 223256"/>
            </a:avLst>
          </a:prstGeom>
          <a:solidFill>
            <a:srgbClr val="D4CEC3"/>
          </a:solidFill>
          <a:ln/>
        </p:spPr>
      </p:sp>
      <p:pic>
        <p:nvPicPr>
          <p:cNvPr id="13" name="Image 2" descr="preencoded.png"/>
          <p:cNvPicPr>
            <a:picLocks noChangeAspect="1"/>
          </p:cNvPicPr>
          <p:nvPr/>
        </p:nvPicPr>
        <p:blipFill>
          <a:blip r:embed="rId5"/>
          <a:stretch>
            <a:fillRect/>
          </a:stretch>
        </p:blipFill>
        <p:spPr>
          <a:xfrm>
            <a:off x="826294" y="5587603"/>
            <a:ext cx="6456164" cy="1669852"/>
          </a:xfrm>
          <a:prstGeom prst="rect">
            <a:avLst/>
          </a:prstGeom>
        </p:spPr>
      </p:pic>
      <p:sp>
        <p:nvSpPr>
          <p:cNvPr id="14" name="Text 9"/>
          <p:cNvSpPr/>
          <p:nvPr/>
        </p:nvSpPr>
        <p:spPr>
          <a:xfrm>
            <a:off x="3968829" y="6195774"/>
            <a:ext cx="170855" cy="453509"/>
          </a:xfrm>
          <a:prstGeom prst="rect">
            <a:avLst/>
          </a:prstGeom>
          <a:noFill/>
          <a:ln/>
        </p:spPr>
        <p:txBody>
          <a:bodyPr wrap="none" lIns="0" tIns="0" rIns="0" bIns="0" rtlCol="0" anchor="t"/>
          <a:lstStyle/>
          <a:p>
            <a:pPr marL="0" indent="0" algn="ctr">
              <a:lnSpc>
                <a:spcPts val="3550"/>
              </a:lnSpc>
              <a:buNone/>
            </a:pPr>
            <a:r>
              <a:rPr lang="en-US" sz="2200" dirty="0">
                <a:solidFill>
                  <a:srgbClr val="746558"/>
                </a:solidFill>
                <a:latin typeface="Gelasio Semi Bold" pitchFamily="34" charset="0"/>
                <a:ea typeface="Gelasio Semi Bold" pitchFamily="34" charset="-122"/>
                <a:cs typeface="Gelasio Semi Bold" pitchFamily="34" charset="-120"/>
              </a:rPr>
              <a:t>3</a:t>
            </a:r>
            <a:endParaRPr lang="en-US" sz="2200" dirty="0"/>
          </a:p>
        </p:txBody>
      </p:sp>
      <p:sp>
        <p:nvSpPr>
          <p:cNvPr id="15" name="Text 10"/>
          <p:cNvSpPr/>
          <p:nvPr/>
        </p:nvSpPr>
        <p:spPr>
          <a:xfrm>
            <a:off x="7509272" y="58144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Improvements</a:t>
            </a:r>
            <a:endParaRPr lang="en-US" sz="2200" dirty="0"/>
          </a:p>
        </p:txBody>
      </p:sp>
      <p:sp>
        <p:nvSpPr>
          <p:cNvPr id="16" name="Text 11"/>
          <p:cNvSpPr/>
          <p:nvPr/>
        </p:nvSpPr>
        <p:spPr>
          <a:xfrm>
            <a:off x="7509272" y="6304836"/>
            <a:ext cx="6100524"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Malaysia's criminal justice system can be improved to reduce unresolved cases.</a:t>
            </a:r>
            <a:endParaRPr lang="en-US" sz="1750" dirty="0"/>
          </a:p>
        </p:txBody>
      </p:sp>
      <p:sp>
        <p:nvSpPr>
          <p:cNvPr id="17" name="Rectangle 16">
            <a:extLst>
              <a:ext uri="{FF2B5EF4-FFF2-40B4-BE49-F238E27FC236}">
                <a16:creationId xmlns:a16="http://schemas.microsoft.com/office/drawing/2014/main" id="{2090467F-132F-4481-B04C-F37B4A9F52FD}"/>
              </a:ext>
            </a:extLst>
          </p:cNvPr>
          <p:cNvSpPr/>
          <p:nvPr/>
        </p:nvSpPr>
        <p:spPr>
          <a:xfrm>
            <a:off x="12746516" y="7656723"/>
            <a:ext cx="1883884" cy="572877"/>
          </a:xfrm>
          <a:prstGeom prst="rect">
            <a:avLst/>
          </a:prstGeom>
          <a:solidFill>
            <a:srgbClr val="F9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738068"/>
            <a:ext cx="11454408" cy="708779"/>
          </a:xfrm>
          <a:prstGeom prst="rect">
            <a:avLst/>
          </a:prstGeom>
          <a:noFill/>
          <a:ln/>
        </p:spPr>
        <p:txBody>
          <a:bodyPr wrap="non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Achieving Justice: A Concluding Thought</a:t>
            </a:r>
            <a:endParaRPr lang="en-US" sz="4450" dirty="0"/>
          </a:p>
        </p:txBody>
      </p:sp>
      <p:sp>
        <p:nvSpPr>
          <p:cNvPr id="3" name="Text 1"/>
          <p:cNvSpPr/>
          <p:nvPr/>
        </p:nvSpPr>
        <p:spPr>
          <a:xfrm>
            <a:off x="793790" y="1900476"/>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Criminal investigations in Malaysia are paramount for upholding justice and maintaining societal order. These investigations rely on a diverse range of techniques and resources, from traditional methods like witness testimonies and forensic analysis to modern technologies such as CCTV footage and DNA profiling. The effectiveness of these investigations significantly impacts the ability of the Malaysian justice system to deliver fair and equitable outcomes.</a:t>
            </a:r>
            <a:endParaRPr lang="en-US" sz="1750" dirty="0"/>
          </a:p>
        </p:txBody>
      </p:sp>
      <p:sp>
        <p:nvSpPr>
          <p:cNvPr id="4" name="Text 2"/>
          <p:cNvSpPr/>
          <p:nvPr/>
        </p:nvSpPr>
        <p:spPr>
          <a:xfrm>
            <a:off x="793790" y="3607237"/>
            <a:ext cx="13042821" cy="1814513"/>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The cases examined in this presentation highlight both remarkable successes and significant challenges in achieving justice within the Malaysian criminal justice system. Successful convictions, like that in the 1994 bank robbery case, showcase the power of thorough investigation, effective collaboration, and the utilization of available evidence. However, unsolved cases like the Nurin Jazlin case and Pastor Raymond Koh's abduction underscore the limitations encountered, including resource constraints, the complexities of legal procedures, and the ever-evolving nature of criminal tactics.</a:t>
            </a:r>
            <a:endParaRPr lang="en-US" sz="1750" dirty="0"/>
          </a:p>
        </p:txBody>
      </p:sp>
      <p:sp>
        <p:nvSpPr>
          <p:cNvPr id="5" name="Text 3"/>
          <p:cNvSpPr/>
          <p:nvPr/>
        </p:nvSpPr>
        <p:spPr>
          <a:xfrm>
            <a:off x="793790" y="5676900"/>
            <a:ext cx="13042821" cy="1814513"/>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Addressing these challenges requires a multi-pronged approach. This includes increasing investment in forensic capabilities and investigative training, improving inter-agency collaboration (both domestically and internationally), and fostering greater public trust and cooperation. The legal framework itself could also benefit from review to ensure it remains effective and efficient in dealing with the complexities of modern crime. By addressing these issues, Malaysia can strive toward a more just and equitable criminal justice system.</a:t>
            </a:r>
            <a:endParaRPr lang="en-US" sz="1750" dirty="0"/>
          </a:p>
        </p:txBody>
      </p:sp>
      <p:sp>
        <p:nvSpPr>
          <p:cNvPr id="6" name="Rectangle 5">
            <a:extLst>
              <a:ext uri="{FF2B5EF4-FFF2-40B4-BE49-F238E27FC236}">
                <a16:creationId xmlns:a16="http://schemas.microsoft.com/office/drawing/2014/main" id="{54DF4B49-E65D-40AE-A825-E5A9B1CD768E}"/>
              </a:ext>
            </a:extLst>
          </p:cNvPr>
          <p:cNvSpPr/>
          <p:nvPr/>
        </p:nvSpPr>
        <p:spPr>
          <a:xfrm>
            <a:off x="12746516" y="7656723"/>
            <a:ext cx="1883884" cy="572877"/>
          </a:xfrm>
          <a:prstGeom prst="rect">
            <a:avLst/>
          </a:prstGeom>
          <a:solidFill>
            <a:srgbClr val="F9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32986"/>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Introduction to Criminal Investigation in Malaysia</a:t>
            </a:r>
            <a:endParaRPr lang="en-US" sz="4450" dirty="0"/>
          </a:p>
        </p:txBody>
      </p:sp>
      <p:sp>
        <p:nvSpPr>
          <p:cNvPr id="3" name="Shape 1"/>
          <p:cNvSpPr/>
          <p:nvPr/>
        </p:nvSpPr>
        <p:spPr>
          <a:xfrm>
            <a:off x="793790" y="2904173"/>
            <a:ext cx="6408063" cy="2032754"/>
          </a:xfrm>
          <a:prstGeom prst="roundRect">
            <a:avLst>
              <a:gd name="adj" fmla="val 1674"/>
            </a:avLst>
          </a:prstGeom>
          <a:solidFill>
            <a:srgbClr val="EEE8DD"/>
          </a:solidFill>
          <a:ln/>
        </p:spPr>
      </p:sp>
      <p:sp>
        <p:nvSpPr>
          <p:cNvPr id="4" name="Text 2"/>
          <p:cNvSpPr/>
          <p:nvPr/>
        </p:nvSpPr>
        <p:spPr>
          <a:xfrm>
            <a:off x="1020604" y="3130987"/>
            <a:ext cx="4997053"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Definition of Criminal Investigation</a:t>
            </a:r>
            <a:endParaRPr lang="en-US" sz="2200" dirty="0"/>
          </a:p>
        </p:txBody>
      </p:sp>
      <p:sp>
        <p:nvSpPr>
          <p:cNvPr id="5" name="Text 3"/>
          <p:cNvSpPr/>
          <p:nvPr/>
        </p:nvSpPr>
        <p:spPr>
          <a:xfrm>
            <a:off x="1020604" y="3621405"/>
            <a:ext cx="5954435" cy="1088708"/>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Criminal investigation refers to the systematic process of collecting and analyzing evidence to determine whether a crime has occurred and who is responsible.</a:t>
            </a:r>
            <a:endParaRPr lang="en-US" sz="1750" dirty="0"/>
          </a:p>
        </p:txBody>
      </p:sp>
      <p:sp>
        <p:nvSpPr>
          <p:cNvPr id="6" name="Shape 4"/>
          <p:cNvSpPr/>
          <p:nvPr/>
        </p:nvSpPr>
        <p:spPr>
          <a:xfrm>
            <a:off x="7428667" y="2904173"/>
            <a:ext cx="6408063" cy="2032754"/>
          </a:xfrm>
          <a:prstGeom prst="roundRect">
            <a:avLst>
              <a:gd name="adj" fmla="val 1674"/>
            </a:avLst>
          </a:prstGeom>
          <a:solidFill>
            <a:srgbClr val="EEE8DD"/>
          </a:solidFill>
          <a:ln/>
        </p:spPr>
      </p:sp>
      <p:sp>
        <p:nvSpPr>
          <p:cNvPr id="7" name="Text 5"/>
          <p:cNvSpPr/>
          <p:nvPr/>
        </p:nvSpPr>
        <p:spPr>
          <a:xfrm>
            <a:off x="7655481" y="3130987"/>
            <a:ext cx="3413403"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Purpose of Investigation</a:t>
            </a:r>
            <a:endParaRPr lang="en-US" sz="2200" dirty="0"/>
          </a:p>
        </p:txBody>
      </p:sp>
      <p:sp>
        <p:nvSpPr>
          <p:cNvPr id="8" name="Text 6"/>
          <p:cNvSpPr/>
          <p:nvPr/>
        </p:nvSpPr>
        <p:spPr>
          <a:xfrm>
            <a:off x="7655481" y="3621405"/>
            <a:ext cx="5954435" cy="1088708"/>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The main purpose of criminal investigation is to identify the perpetrator, present solid evidence, and ensure that justice is served.</a:t>
            </a:r>
            <a:endParaRPr lang="en-US" sz="1750" dirty="0"/>
          </a:p>
        </p:txBody>
      </p:sp>
      <p:sp>
        <p:nvSpPr>
          <p:cNvPr id="9" name="Shape 7"/>
          <p:cNvSpPr/>
          <p:nvPr/>
        </p:nvSpPr>
        <p:spPr>
          <a:xfrm>
            <a:off x="793790" y="5163741"/>
            <a:ext cx="6408063" cy="2032754"/>
          </a:xfrm>
          <a:prstGeom prst="roundRect">
            <a:avLst>
              <a:gd name="adj" fmla="val 1674"/>
            </a:avLst>
          </a:prstGeom>
          <a:solidFill>
            <a:srgbClr val="EEE8DD"/>
          </a:solidFill>
          <a:ln/>
        </p:spPr>
      </p:sp>
      <p:sp>
        <p:nvSpPr>
          <p:cNvPr id="10" name="Text 8"/>
          <p:cNvSpPr/>
          <p:nvPr/>
        </p:nvSpPr>
        <p:spPr>
          <a:xfrm>
            <a:off x="1020604" y="5390555"/>
            <a:ext cx="2985373"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Investigation Process</a:t>
            </a:r>
            <a:endParaRPr lang="en-US" sz="2200" dirty="0"/>
          </a:p>
        </p:txBody>
      </p:sp>
      <p:sp>
        <p:nvSpPr>
          <p:cNvPr id="11" name="Text 9"/>
          <p:cNvSpPr/>
          <p:nvPr/>
        </p:nvSpPr>
        <p:spPr>
          <a:xfrm>
            <a:off x="1020604" y="5880973"/>
            <a:ext cx="5954435" cy="1088708"/>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The criminal investigation process typically involves steps such as interviewing witnesses, collecting physical evidence, and analyzing data.</a:t>
            </a:r>
            <a:endParaRPr lang="en-US" sz="1750" dirty="0"/>
          </a:p>
        </p:txBody>
      </p:sp>
      <p:sp>
        <p:nvSpPr>
          <p:cNvPr id="12" name="Shape 10"/>
          <p:cNvSpPr/>
          <p:nvPr/>
        </p:nvSpPr>
        <p:spPr>
          <a:xfrm>
            <a:off x="7428667" y="5163741"/>
            <a:ext cx="6408063" cy="2032754"/>
          </a:xfrm>
          <a:prstGeom prst="roundRect">
            <a:avLst>
              <a:gd name="adj" fmla="val 1674"/>
            </a:avLst>
          </a:prstGeom>
          <a:solidFill>
            <a:srgbClr val="EEE8DD"/>
          </a:solidFill>
          <a:ln/>
        </p:spPr>
      </p:sp>
      <p:sp>
        <p:nvSpPr>
          <p:cNvPr id="13" name="Text 11"/>
          <p:cNvSpPr/>
          <p:nvPr/>
        </p:nvSpPr>
        <p:spPr>
          <a:xfrm>
            <a:off x="7655481" y="539055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Authorities</a:t>
            </a:r>
            <a:endParaRPr lang="en-US" sz="2200" dirty="0"/>
          </a:p>
        </p:txBody>
      </p:sp>
      <p:sp>
        <p:nvSpPr>
          <p:cNvPr id="14" name="Text 12"/>
          <p:cNvSpPr/>
          <p:nvPr/>
        </p:nvSpPr>
        <p:spPr>
          <a:xfrm>
            <a:off x="7655481" y="5880973"/>
            <a:ext cx="5954435" cy="1088708"/>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Criminal investigations in Malaysia are usually conducted by the Royal Malaysian Police (PDRM) and the Criminal Investigation Department (JSJ).</a:t>
            </a:r>
            <a:endParaRPr lang="en-US" sz="1750" dirty="0"/>
          </a:p>
        </p:txBody>
      </p:sp>
      <p:sp>
        <p:nvSpPr>
          <p:cNvPr id="15" name="Rectangle 14">
            <a:extLst>
              <a:ext uri="{FF2B5EF4-FFF2-40B4-BE49-F238E27FC236}">
                <a16:creationId xmlns:a16="http://schemas.microsoft.com/office/drawing/2014/main" id="{4F876A17-2EFA-418F-A553-1C9FA6690979}"/>
              </a:ext>
            </a:extLst>
          </p:cNvPr>
          <p:cNvSpPr/>
          <p:nvPr/>
        </p:nvSpPr>
        <p:spPr>
          <a:xfrm>
            <a:off x="12746516" y="7656723"/>
            <a:ext cx="1883884" cy="572877"/>
          </a:xfrm>
          <a:prstGeom prst="rect">
            <a:avLst/>
          </a:prstGeom>
          <a:solidFill>
            <a:srgbClr val="F9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55326" y="252559"/>
            <a:ext cx="2532195" cy="2848305"/>
          </a:xfrm>
          <a:prstGeom prst="rect">
            <a:avLst/>
          </a:prstGeom>
        </p:spPr>
      </p:pic>
      <p:sp>
        <p:nvSpPr>
          <p:cNvPr id="3" name="Text 0"/>
          <p:cNvSpPr/>
          <p:nvPr/>
        </p:nvSpPr>
        <p:spPr>
          <a:xfrm>
            <a:off x="6268641" y="614720"/>
            <a:ext cx="7579519" cy="1396841"/>
          </a:xfrm>
          <a:prstGeom prst="rect">
            <a:avLst/>
          </a:prstGeom>
          <a:noFill/>
          <a:ln/>
        </p:spPr>
        <p:txBody>
          <a:bodyPr wrap="square" lIns="0" tIns="0" rIns="0" bIns="0" rtlCol="0" anchor="t"/>
          <a:lstStyle/>
          <a:p>
            <a:pPr marL="0" indent="0">
              <a:lnSpc>
                <a:spcPts val="5450"/>
              </a:lnSpc>
              <a:buNone/>
            </a:pPr>
            <a:r>
              <a:rPr lang="en-US" sz="4350" dirty="0">
                <a:solidFill>
                  <a:srgbClr val="484237"/>
                </a:solidFill>
                <a:latin typeface="Gelasio Semi Bold" pitchFamily="34" charset="0"/>
                <a:ea typeface="Gelasio Semi Bold" pitchFamily="34" charset="-122"/>
                <a:cs typeface="Gelasio Semi Bold" pitchFamily="34" charset="-120"/>
              </a:rPr>
              <a:t>Case 1 - Homicide: Canny Ong (2003)</a:t>
            </a:r>
            <a:endParaRPr lang="en-US" sz="4350" dirty="0"/>
          </a:p>
        </p:txBody>
      </p:sp>
      <p:sp>
        <p:nvSpPr>
          <p:cNvPr id="4" name="Shape 1"/>
          <p:cNvSpPr/>
          <p:nvPr/>
        </p:nvSpPr>
        <p:spPr>
          <a:xfrm>
            <a:off x="6268641" y="2598063"/>
            <a:ext cx="502801" cy="502801"/>
          </a:xfrm>
          <a:prstGeom prst="roundRect">
            <a:avLst>
              <a:gd name="adj" fmla="val 6668"/>
            </a:avLst>
          </a:prstGeom>
          <a:solidFill>
            <a:srgbClr val="EEE8DD"/>
          </a:solidFill>
          <a:ln/>
        </p:spPr>
      </p:sp>
      <p:sp>
        <p:nvSpPr>
          <p:cNvPr id="5" name="Text 2"/>
          <p:cNvSpPr/>
          <p:nvPr/>
        </p:nvSpPr>
        <p:spPr>
          <a:xfrm>
            <a:off x="6440924" y="2681764"/>
            <a:ext cx="158115" cy="335280"/>
          </a:xfrm>
          <a:prstGeom prst="rect">
            <a:avLst/>
          </a:prstGeom>
          <a:noFill/>
          <a:ln/>
        </p:spPr>
        <p:txBody>
          <a:bodyPr wrap="none" lIns="0" tIns="0" rIns="0" bIns="0" rtlCol="0" anchor="t"/>
          <a:lstStyle/>
          <a:p>
            <a:pPr marL="0" indent="0" algn="ctr">
              <a:lnSpc>
                <a:spcPts val="2600"/>
              </a:lnSpc>
              <a:buNone/>
            </a:pPr>
            <a:r>
              <a:rPr lang="en-US" sz="2600" dirty="0">
                <a:solidFill>
                  <a:srgbClr val="746558"/>
                </a:solidFill>
                <a:latin typeface="Gelasio Semi Bold" pitchFamily="34" charset="0"/>
                <a:ea typeface="Gelasio Semi Bold" pitchFamily="34" charset="-122"/>
                <a:cs typeface="Gelasio Semi Bold" pitchFamily="34" charset="-120"/>
              </a:rPr>
              <a:t>1</a:t>
            </a:r>
            <a:endParaRPr lang="en-US" sz="2600" dirty="0"/>
          </a:p>
        </p:txBody>
      </p:sp>
      <p:sp>
        <p:nvSpPr>
          <p:cNvPr id="6" name="Text 3"/>
          <p:cNvSpPr/>
          <p:nvPr/>
        </p:nvSpPr>
        <p:spPr>
          <a:xfrm>
            <a:off x="6994922" y="2598063"/>
            <a:ext cx="2793921" cy="349210"/>
          </a:xfrm>
          <a:prstGeom prst="rect">
            <a:avLst/>
          </a:prstGeom>
          <a:noFill/>
          <a:ln/>
        </p:spPr>
        <p:txBody>
          <a:bodyPr wrap="none" lIns="0" tIns="0" rIns="0" bIns="0" rtlCol="0" anchor="t"/>
          <a:lstStyle/>
          <a:p>
            <a:pPr marL="0" indent="0">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Background</a:t>
            </a:r>
            <a:endParaRPr lang="en-US" sz="2150" dirty="0"/>
          </a:p>
        </p:txBody>
      </p:sp>
      <p:sp>
        <p:nvSpPr>
          <p:cNvPr id="7" name="Text 4"/>
          <p:cNvSpPr/>
          <p:nvPr/>
        </p:nvSpPr>
        <p:spPr>
          <a:xfrm>
            <a:off x="6994922" y="3081338"/>
            <a:ext cx="2951798" cy="2502813"/>
          </a:xfrm>
          <a:prstGeom prst="rect">
            <a:avLst/>
          </a:prstGeom>
          <a:noFill/>
          <a:ln/>
        </p:spPr>
        <p:txBody>
          <a:bodyPr wrap="square" lIns="0" tIns="0" rIns="0" bIns="0" rtlCol="0" anchor="t"/>
          <a:lstStyle/>
          <a:p>
            <a:pPr marL="0" indent="0">
              <a:lnSpc>
                <a:spcPts val="2800"/>
              </a:lnSpc>
              <a:buNone/>
            </a:pPr>
            <a:r>
              <a:rPr lang="en-US" sz="1750" dirty="0">
                <a:solidFill>
                  <a:srgbClr val="746558"/>
                </a:solidFill>
                <a:latin typeface="Gelasio" pitchFamily="34" charset="0"/>
                <a:ea typeface="Gelasio" pitchFamily="34" charset="-122"/>
                <a:cs typeface="Gelasio" pitchFamily="34" charset="-120"/>
              </a:rPr>
              <a:t>Canny Ong's abduction from a Kuala Lumpur shopping mall on June 13, 2003, shocked the community. Her subsequent murder sparked a swift and intensive investigation.</a:t>
            </a:r>
            <a:endParaRPr lang="en-US" sz="1750" dirty="0"/>
          </a:p>
        </p:txBody>
      </p:sp>
      <p:sp>
        <p:nvSpPr>
          <p:cNvPr id="8" name="Shape 5"/>
          <p:cNvSpPr/>
          <p:nvPr/>
        </p:nvSpPr>
        <p:spPr>
          <a:xfrm>
            <a:off x="10170200" y="2598063"/>
            <a:ext cx="502801" cy="502801"/>
          </a:xfrm>
          <a:prstGeom prst="roundRect">
            <a:avLst>
              <a:gd name="adj" fmla="val 6668"/>
            </a:avLst>
          </a:prstGeom>
          <a:solidFill>
            <a:srgbClr val="EEE8DD"/>
          </a:solidFill>
          <a:ln/>
        </p:spPr>
      </p:sp>
      <p:sp>
        <p:nvSpPr>
          <p:cNvPr id="9" name="Text 6"/>
          <p:cNvSpPr/>
          <p:nvPr/>
        </p:nvSpPr>
        <p:spPr>
          <a:xfrm>
            <a:off x="10319980" y="2681764"/>
            <a:ext cx="203121" cy="335280"/>
          </a:xfrm>
          <a:prstGeom prst="rect">
            <a:avLst/>
          </a:prstGeom>
          <a:noFill/>
          <a:ln/>
        </p:spPr>
        <p:txBody>
          <a:bodyPr wrap="none" lIns="0" tIns="0" rIns="0" bIns="0" rtlCol="0" anchor="t"/>
          <a:lstStyle/>
          <a:p>
            <a:pPr marL="0" indent="0" algn="ctr">
              <a:lnSpc>
                <a:spcPts val="2600"/>
              </a:lnSpc>
              <a:buNone/>
            </a:pPr>
            <a:r>
              <a:rPr lang="en-US" sz="2600" dirty="0">
                <a:solidFill>
                  <a:srgbClr val="746558"/>
                </a:solidFill>
                <a:latin typeface="Gelasio Semi Bold" pitchFamily="34" charset="0"/>
                <a:ea typeface="Gelasio Semi Bold" pitchFamily="34" charset="-122"/>
                <a:cs typeface="Gelasio Semi Bold" pitchFamily="34" charset="-120"/>
              </a:rPr>
              <a:t>2</a:t>
            </a:r>
            <a:endParaRPr lang="en-US" sz="2600" dirty="0"/>
          </a:p>
        </p:txBody>
      </p:sp>
      <p:sp>
        <p:nvSpPr>
          <p:cNvPr id="10" name="Text 7"/>
          <p:cNvSpPr/>
          <p:nvPr/>
        </p:nvSpPr>
        <p:spPr>
          <a:xfrm>
            <a:off x="10896481" y="2598063"/>
            <a:ext cx="2942749" cy="349210"/>
          </a:xfrm>
          <a:prstGeom prst="rect">
            <a:avLst/>
          </a:prstGeom>
          <a:noFill/>
          <a:ln/>
        </p:spPr>
        <p:txBody>
          <a:bodyPr wrap="none" lIns="0" tIns="0" rIns="0" bIns="0" rtlCol="0" anchor="t"/>
          <a:lstStyle/>
          <a:p>
            <a:pPr marL="0" indent="0">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Investigation Process</a:t>
            </a:r>
            <a:endParaRPr lang="en-US" sz="2150" dirty="0"/>
          </a:p>
        </p:txBody>
      </p:sp>
      <p:sp>
        <p:nvSpPr>
          <p:cNvPr id="11" name="Text 8"/>
          <p:cNvSpPr/>
          <p:nvPr/>
        </p:nvSpPr>
        <p:spPr>
          <a:xfrm>
            <a:off x="10896481" y="3081338"/>
            <a:ext cx="2951798" cy="2145268"/>
          </a:xfrm>
          <a:prstGeom prst="rect">
            <a:avLst/>
          </a:prstGeom>
          <a:noFill/>
          <a:ln/>
        </p:spPr>
        <p:txBody>
          <a:bodyPr wrap="square" lIns="0" tIns="0" rIns="0" bIns="0" rtlCol="0" anchor="t"/>
          <a:lstStyle/>
          <a:p>
            <a:pPr marL="0" indent="0">
              <a:lnSpc>
                <a:spcPts val="2800"/>
              </a:lnSpc>
              <a:buNone/>
            </a:pPr>
            <a:r>
              <a:rPr lang="en-US" sz="1750" dirty="0">
                <a:solidFill>
                  <a:srgbClr val="746558"/>
                </a:solidFill>
                <a:latin typeface="Gelasio" pitchFamily="34" charset="0"/>
                <a:ea typeface="Gelasio" pitchFamily="34" charset="-122"/>
                <a:cs typeface="Gelasio" pitchFamily="34" charset="-120"/>
              </a:rPr>
              <a:t>CCTV footage, forensic evidence (fingerprints and DNA), and witness testimonies were crucial in identifying Ahmad Najib Aris as the prime suspect.</a:t>
            </a:r>
            <a:endParaRPr lang="en-US" sz="1750" dirty="0"/>
          </a:p>
        </p:txBody>
      </p:sp>
      <p:sp>
        <p:nvSpPr>
          <p:cNvPr id="12" name="Shape 9"/>
          <p:cNvSpPr/>
          <p:nvPr/>
        </p:nvSpPr>
        <p:spPr>
          <a:xfrm>
            <a:off x="6268641" y="6058972"/>
            <a:ext cx="502801" cy="502801"/>
          </a:xfrm>
          <a:prstGeom prst="roundRect">
            <a:avLst>
              <a:gd name="adj" fmla="val 6668"/>
            </a:avLst>
          </a:prstGeom>
          <a:solidFill>
            <a:srgbClr val="EEE8DD"/>
          </a:solidFill>
          <a:ln/>
        </p:spPr>
      </p:sp>
      <p:sp>
        <p:nvSpPr>
          <p:cNvPr id="13" name="Text 10"/>
          <p:cNvSpPr/>
          <p:nvPr/>
        </p:nvSpPr>
        <p:spPr>
          <a:xfrm>
            <a:off x="6419017" y="6142673"/>
            <a:ext cx="202049" cy="335280"/>
          </a:xfrm>
          <a:prstGeom prst="rect">
            <a:avLst/>
          </a:prstGeom>
          <a:noFill/>
          <a:ln/>
        </p:spPr>
        <p:txBody>
          <a:bodyPr wrap="none" lIns="0" tIns="0" rIns="0" bIns="0" rtlCol="0" anchor="t"/>
          <a:lstStyle/>
          <a:p>
            <a:pPr marL="0" indent="0" algn="ctr">
              <a:lnSpc>
                <a:spcPts val="2600"/>
              </a:lnSpc>
              <a:buNone/>
            </a:pPr>
            <a:r>
              <a:rPr lang="en-US" sz="2600" dirty="0">
                <a:solidFill>
                  <a:srgbClr val="746558"/>
                </a:solidFill>
                <a:latin typeface="Gelasio Semi Bold" pitchFamily="34" charset="0"/>
                <a:ea typeface="Gelasio Semi Bold" pitchFamily="34" charset="-122"/>
                <a:cs typeface="Gelasio Semi Bold" pitchFamily="34" charset="-120"/>
              </a:rPr>
              <a:t>3</a:t>
            </a:r>
            <a:endParaRPr lang="en-US" sz="2600" dirty="0"/>
          </a:p>
        </p:txBody>
      </p:sp>
      <p:sp>
        <p:nvSpPr>
          <p:cNvPr id="14" name="Text 11"/>
          <p:cNvSpPr/>
          <p:nvPr/>
        </p:nvSpPr>
        <p:spPr>
          <a:xfrm>
            <a:off x="6994922" y="6058972"/>
            <a:ext cx="2793921" cy="349210"/>
          </a:xfrm>
          <a:prstGeom prst="rect">
            <a:avLst/>
          </a:prstGeom>
          <a:noFill/>
          <a:ln/>
        </p:spPr>
        <p:txBody>
          <a:bodyPr wrap="none" lIns="0" tIns="0" rIns="0" bIns="0" rtlCol="0" anchor="t"/>
          <a:lstStyle/>
          <a:p>
            <a:pPr marL="0" indent="0">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Conviction</a:t>
            </a:r>
            <a:endParaRPr lang="en-US" sz="2150" dirty="0"/>
          </a:p>
        </p:txBody>
      </p:sp>
      <p:sp>
        <p:nvSpPr>
          <p:cNvPr id="15" name="Text 12"/>
          <p:cNvSpPr/>
          <p:nvPr/>
        </p:nvSpPr>
        <p:spPr>
          <a:xfrm>
            <a:off x="6994922" y="6542246"/>
            <a:ext cx="6853237" cy="1072634"/>
          </a:xfrm>
          <a:prstGeom prst="rect">
            <a:avLst/>
          </a:prstGeom>
          <a:noFill/>
          <a:ln/>
        </p:spPr>
        <p:txBody>
          <a:bodyPr wrap="square" lIns="0" tIns="0" rIns="0" bIns="0" rtlCol="0" anchor="t"/>
          <a:lstStyle/>
          <a:p>
            <a:pPr marL="0" indent="0">
              <a:lnSpc>
                <a:spcPts val="2800"/>
              </a:lnSpc>
              <a:buNone/>
            </a:pPr>
            <a:r>
              <a:rPr lang="en-US" sz="1750" dirty="0">
                <a:solidFill>
                  <a:srgbClr val="746558"/>
                </a:solidFill>
                <a:latin typeface="Gelasio" pitchFamily="34" charset="0"/>
                <a:ea typeface="Gelasio" pitchFamily="34" charset="-122"/>
                <a:cs typeface="Gelasio" pitchFamily="34" charset="-120"/>
              </a:rPr>
              <a:t>Overwhelming evidence led to Aris's conviction for murder. He was sentenced to death, reflecting the severity of the crime under Malaysian law.</a:t>
            </a:r>
            <a:endParaRPr lang="en-US" sz="1750" dirty="0"/>
          </a:p>
        </p:txBody>
      </p:sp>
      <p:sp>
        <p:nvSpPr>
          <p:cNvPr id="16" name="Rectangle 15">
            <a:extLst>
              <a:ext uri="{FF2B5EF4-FFF2-40B4-BE49-F238E27FC236}">
                <a16:creationId xmlns:a16="http://schemas.microsoft.com/office/drawing/2014/main" id="{90B6B3BA-9F6E-46EB-8A02-19C5C161C940}"/>
              </a:ext>
            </a:extLst>
          </p:cNvPr>
          <p:cNvSpPr/>
          <p:nvPr/>
        </p:nvSpPr>
        <p:spPr>
          <a:xfrm>
            <a:off x="12746516" y="7656723"/>
            <a:ext cx="1883884" cy="572877"/>
          </a:xfrm>
          <a:prstGeom prst="rect">
            <a:avLst/>
          </a:prstGeom>
          <a:solidFill>
            <a:srgbClr val="F9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NST175 Nation horrified by Canny Ong's rape-murder">
            <a:extLst>
              <a:ext uri="{FF2B5EF4-FFF2-40B4-BE49-F238E27FC236}">
                <a16:creationId xmlns:a16="http://schemas.microsoft.com/office/drawing/2014/main" id="{0464D949-C84B-4885-B28C-722A441220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6571" y="2325098"/>
            <a:ext cx="3520713" cy="357940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e Murder of Canny Ong | Crime Investigation Asia (FULL) - YouTube">
            <a:extLst>
              <a:ext uri="{FF2B5EF4-FFF2-40B4-BE49-F238E27FC236}">
                <a16:creationId xmlns:a16="http://schemas.microsoft.com/office/drawing/2014/main" id="{8193202A-75D3-48C0-A9E8-9D314B1E19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209" y="5584151"/>
            <a:ext cx="3383145" cy="25373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53283" y="562927"/>
            <a:ext cx="8331398" cy="494109"/>
          </a:xfrm>
          <a:prstGeom prst="rect">
            <a:avLst/>
          </a:prstGeom>
          <a:noFill/>
          <a:ln/>
        </p:spPr>
        <p:txBody>
          <a:bodyPr wrap="none" lIns="0" tIns="0" rIns="0" bIns="0" rtlCol="0" anchor="t"/>
          <a:lstStyle/>
          <a:p>
            <a:pPr marL="0" indent="0">
              <a:lnSpc>
                <a:spcPts val="3850"/>
              </a:lnSpc>
              <a:buNone/>
            </a:pPr>
            <a:r>
              <a:rPr lang="en-US" sz="3100" dirty="0">
                <a:solidFill>
                  <a:srgbClr val="484237"/>
                </a:solidFill>
                <a:latin typeface="Gelasio Semi Bold" pitchFamily="34" charset="0"/>
                <a:ea typeface="Gelasio Semi Bold" pitchFamily="34" charset="-122"/>
                <a:cs typeface="Gelasio Semi Bold" pitchFamily="34" charset="-120"/>
              </a:rPr>
              <a:t>Case 2 - Rape: Nurin Jazlin Jazimin (2007)</a:t>
            </a:r>
            <a:endParaRPr lang="en-US" sz="3100" dirty="0"/>
          </a:p>
        </p:txBody>
      </p:sp>
      <p:pic>
        <p:nvPicPr>
          <p:cNvPr id="3" name="Image 0" descr="preencoded.png"/>
          <p:cNvPicPr>
            <a:picLocks noChangeAspect="1"/>
          </p:cNvPicPr>
          <p:nvPr/>
        </p:nvPicPr>
        <p:blipFill>
          <a:blip r:embed="rId3"/>
          <a:stretch>
            <a:fillRect/>
          </a:stretch>
        </p:blipFill>
        <p:spPr>
          <a:xfrm>
            <a:off x="7315140" y="1468968"/>
            <a:ext cx="5106593" cy="2680930"/>
          </a:xfrm>
          <a:prstGeom prst="rect">
            <a:avLst/>
          </a:prstGeom>
        </p:spPr>
      </p:pic>
      <p:sp>
        <p:nvSpPr>
          <p:cNvPr id="4" name="Shape 1"/>
          <p:cNvSpPr/>
          <p:nvPr/>
        </p:nvSpPr>
        <p:spPr>
          <a:xfrm>
            <a:off x="553283" y="4985623"/>
            <a:ext cx="4402574" cy="2680930"/>
          </a:xfrm>
          <a:prstGeom prst="roundRect">
            <a:avLst>
              <a:gd name="adj" fmla="val 885"/>
            </a:avLst>
          </a:prstGeom>
          <a:solidFill>
            <a:srgbClr val="EEE8DD"/>
          </a:solidFill>
          <a:ln/>
        </p:spPr>
      </p:sp>
      <p:sp>
        <p:nvSpPr>
          <p:cNvPr id="5" name="Text 2"/>
          <p:cNvSpPr/>
          <p:nvPr/>
        </p:nvSpPr>
        <p:spPr>
          <a:xfrm>
            <a:off x="711279" y="5143619"/>
            <a:ext cx="1976199" cy="247055"/>
          </a:xfrm>
          <a:prstGeom prst="rect">
            <a:avLst/>
          </a:prstGeom>
          <a:noFill/>
          <a:ln/>
        </p:spPr>
        <p:txBody>
          <a:bodyPr wrap="none" lIns="0" tIns="0" rIns="0" bIns="0" rtlCol="0" anchor="t"/>
          <a:lstStyle/>
          <a:p>
            <a:pPr marL="0" indent="0">
              <a:lnSpc>
                <a:spcPts val="1900"/>
              </a:lnSpc>
              <a:buNone/>
            </a:pPr>
            <a:r>
              <a:rPr lang="en-US" sz="1550" dirty="0">
                <a:solidFill>
                  <a:srgbClr val="746558"/>
                </a:solidFill>
                <a:latin typeface="Gelasio Semi Bold" pitchFamily="34" charset="0"/>
                <a:ea typeface="Gelasio Semi Bold" pitchFamily="34" charset="-122"/>
                <a:cs typeface="Gelasio Semi Bold" pitchFamily="34" charset="-120"/>
              </a:rPr>
              <a:t>Background</a:t>
            </a:r>
            <a:endParaRPr lang="en-US" sz="1550" dirty="0"/>
          </a:p>
        </p:txBody>
      </p:sp>
      <p:sp>
        <p:nvSpPr>
          <p:cNvPr id="6" name="Text 3"/>
          <p:cNvSpPr/>
          <p:nvPr/>
        </p:nvSpPr>
        <p:spPr>
          <a:xfrm>
            <a:off x="711279" y="5485448"/>
            <a:ext cx="4086582" cy="1770221"/>
          </a:xfrm>
          <a:prstGeom prst="rect">
            <a:avLst/>
          </a:prstGeom>
          <a:noFill/>
          <a:ln/>
        </p:spPr>
        <p:txBody>
          <a:bodyPr wrap="square" lIns="0" tIns="0" rIns="0" bIns="0" rtlCol="0" anchor="t"/>
          <a:lstStyle/>
          <a:p>
            <a:pPr marL="0" indent="0">
              <a:lnSpc>
                <a:spcPts val="1950"/>
              </a:lnSpc>
              <a:buNone/>
            </a:pPr>
            <a:r>
              <a:rPr lang="en-US" sz="1200" dirty="0">
                <a:solidFill>
                  <a:srgbClr val="746558"/>
                </a:solidFill>
                <a:latin typeface="Gelasio" pitchFamily="34" charset="0"/>
                <a:ea typeface="Gelasio" pitchFamily="34" charset="-122"/>
                <a:cs typeface="Gelasio" pitchFamily="34" charset="-120"/>
              </a:rPr>
              <a:t>Nurin Jazlin Jazimin, an eight-year-old girl, was abducted from her home in September 2007. Her disappearance sparked a massive search effort. The case became a national tragedy when her body was found days later, revealing she had been subjected to a brutal sexual assault and murder. The crime caused widespread public outrage and concern about child safety in Malaysia.</a:t>
            </a:r>
            <a:endParaRPr lang="en-US" sz="1200" dirty="0"/>
          </a:p>
        </p:txBody>
      </p:sp>
      <p:sp>
        <p:nvSpPr>
          <p:cNvPr id="7" name="Shape 4"/>
          <p:cNvSpPr/>
          <p:nvPr/>
        </p:nvSpPr>
        <p:spPr>
          <a:xfrm>
            <a:off x="5113853" y="4985623"/>
            <a:ext cx="4402574" cy="2680930"/>
          </a:xfrm>
          <a:prstGeom prst="roundRect">
            <a:avLst>
              <a:gd name="adj" fmla="val 885"/>
            </a:avLst>
          </a:prstGeom>
          <a:solidFill>
            <a:srgbClr val="EEE8DD"/>
          </a:solidFill>
          <a:ln/>
        </p:spPr>
      </p:sp>
      <p:sp>
        <p:nvSpPr>
          <p:cNvPr id="8" name="Text 5"/>
          <p:cNvSpPr/>
          <p:nvPr/>
        </p:nvSpPr>
        <p:spPr>
          <a:xfrm>
            <a:off x="5271849" y="5143619"/>
            <a:ext cx="2080974" cy="247055"/>
          </a:xfrm>
          <a:prstGeom prst="rect">
            <a:avLst/>
          </a:prstGeom>
          <a:noFill/>
          <a:ln/>
        </p:spPr>
        <p:txBody>
          <a:bodyPr wrap="none" lIns="0" tIns="0" rIns="0" bIns="0" rtlCol="0" anchor="t"/>
          <a:lstStyle/>
          <a:p>
            <a:pPr marL="0" indent="0">
              <a:lnSpc>
                <a:spcPts val="1900"/>
              </a:lnSpc>
              <a:buNone/>
            </a:pPr>
            <a:r>
              <a:rPr lang="en-US" sz="1550" dirty="0">
                <a:solidFill>
                  <a:srgbClr val="746558"/>
                </a:solidFill>
                <a:latin typeface="Gelasio Semi Bold" pitchFamily="34" charset="0"/>
                <a:ea typeface="Gelasio Semi Bold" pitchFamily="34" charset="-122"/>
                <a:cs typeface="Gelasio Semi Bold" pitchFamily="34" charset="-120"/>
              </a:rPr>
              <a:t>Investigation Process</a:t>
            </a:r>
            <a:endParaRPr lang="en-US" sz="1550" dirty="0"/>
          </a:p>
        </p:txBody>
      </p:sp>
      <p:sp>
        <p:nvSpPr>
          <p:cNvPr id="9" name="Text 6"/>
          <p:cNvSpPr/>
          <p:nvPr/>
        </p:nvSpPr>
        <p:spPr>
          <a:xfrm>
            <a:off x="5271849" y="5485448"/>
            <a:ext cx="4086582" cy="2023110"/>
          </a:xfrm>
          <a:prstGeom prst="rect">
            <a:avLst/>
          </a:prstGeom>
          <a:noFill/>
          <a:ln/>
        </p:spPr>
        <p:txBody>
          <a:bodyPr wrap="square" lIns="0" tIns="0" rIns="0" bIns="0" rtlCol="0" anchor="t"/>
          <a:lstStyle/>
          <a:p>
            <a:pPr marL="0" indent="0">
              <a:lnSpc>
                <a:spcPts val="1950"/>
              </a:lnSpc>
              <a:buNone/>
            </a:pPr>
            <a:r>
              <a:rPr lang="en-US" sz="1200" dirty="0">
                <a:solidFill>
                  <a:srgbClr val="746558"/>
                </a:solidFill>
                <a:latin typeface="Gelasio" pitchFamily="34" charset="0"/>
                <a:ea typeface="Gelasio" pitchFamily="34" charset="-122"/>
                <a:cs typeface="Gelasio" pitchFamily="34" charset="-120"/>
              </a:rPr>
              <a:t>The investigation involved extensive forensic analysis of the crime scene and the victim's body. The Royal Malaysian Police (PDRM) collaborated with international agencies, utilizing advanced techniques in DNA analysis and digital forensics. Witness interviews were conducted, and potential leads were thoroughly investigated. However, despite these efforts, critical evidence proving the identity of the perpetrator remained elusive.</a:t>
            </a:r>
            <a:endParaRPr lang="en-US" sz="1200" dirty="0"/>
          </a:p>
        </p:txBody>
      </p:sp>
      <p:sp>
        <p:nvSpPr>
          <p:cNvPr id="10" name="Shape 7"/>
          <p:cNvSpPr/>
          <p:nvPr/>
        </p:nvSpPr>
        <p:spPr>
          <a:xfrm>
            <a:off x="9674423" y="4985623"/>
            <a:ext cx="4402574" cy="2680930"/>
          </a:xfrm>
          <a:prstGeom prst="roundRect">
            <a:avLst>
              <a:gd name="adj" fmla="val 885"/>
            </a:avLst>
          </a:prstGeom>
          <a:solidFill>
            <a:srgbClr val="EEE8DD"/>
          </a:solidFill>
          <a:ln/>
        </p:spPr>
      </p:sp>
      <p:sp>
        <p:nvSpPr>
          <p:cNvPr id="11" name="Text 8"/>
          <p:cNvSpPr/>
          <p:nvPr/>
        </p:nvSpPr>
        <p:spPr>
          <a:xfrm>
            <a:off x="9832419" y="5143619"/>
            <a:ext cx="1976199" cy="247055"/>
          </a:xfrm>
          <a:prstGeom prst="rect">
            <a:avLst/>
          </a:prstGeom>
          <a:noFill/>
          <a:ln/>
        </p:spPr>
        <p:txBody>
          <a:bodyPr wrap="none" lIns="0" tIns="0" rIns="0" bIns="0" rtlCol="0" anchor="t"/>
          <a:lstStyle/>
          <a:p>
            <a:pPr marL="0" indent="0">
              <a:lnSpc>
                <a:spcPts val="1900"/>
              </a:lnSpc>
              <a:buNone/>
            </a:pPr>
            <a:r>
              <a:rPr lang="en-US" sz="1550" dirty="0">
                <a:solidFill>
                  <a:srgbClr val="746558"/>
                </a:solidFill>
                <a:latin typeface="Gelasio Semi Bold" pitchFamily="34" charset="0"/>
                <a:ea typeface="Gelasio Semi Bold" pitchFamily="34" charset="-122"/>
                <a:cs typeface="Gelasio Semi Bold" pitchFamily="34" charset="-120"/>
              </a:rPr>
              <a:t>Outcome</a:t>
            </a:r>
            <a:endParaRPr lang="en-US" sz="1550" dirty="0"/>
          </a:p>
        </p:txBody>
      </p:sp>
      <p:sp>
        <p:nvSpPr>
          <p:cNvPr id="12" name="Text 9"/>
          <p:cNvSpPr/>
          <p:nvPr/>
        </p:nvSpPr>
        <p:spPr>
          <a:xfrm>
            <a:off x="9832419" y="5485448"/>
            <a:ext cx="4086582" cy="2023110"/>
          </a:xfrm>
          <a:prstGeom prst="rect">
            <a:avLst/>
          </a:prstGeom>
          <a:noFill/>
          <a:ln/>
        </p:spPr>
        <p:txBody>
          <a:bodyPr wrap="square" lIns="0" tIns="0" rIns="0" bIns="0" rtlCol="0" anchor="t"/>
          <a:lstStyle/>
          <a:p>
            <a:pPr marL="0" indent="0">
              <a:lnSpc>
                <a:spcPts val="1950"/>
              </a:lnSpc>
              <a:buNone/>
            </a:pPr>
            <a:r>
              <a:rPr lang="en-US" sz="1200" dirty="0">
                <a:solidFill>
                  <a:srgbClr val="746558"/>
                </a:solidFill>
                <a:latin typeface="Gelasio" pitchFamily="34" charset="0"/>
                <a:ea typeface="Gelasio" pitchFamily="34" charset="-122"/>
                <a:cs typeface="Gelasio" pitchFamily="34" charset="-120"/>
              </a:rPr>
              <a:t>Despite the extensive investigation, the perpetrator of Nurin Jazlin's rape and murder remains unidentified to this day. This case serves as a stark reminder of the challenges in solving complex sexual assault cases, particularly when crucial evidence is limited or difficult to obtain. It also highlights the need for continuous improvements in forensic techniques and investigative methodologies in combating such crimes.</a:t>
            </a:r>
            <a:endParaRPr lang="en-US" sz="1200" dirty="0"/>
          </a:p>
        </p:txBody>
      </p:sp>
      <p:sp>
        <p:nvSpPr>
          <p:cNvPr id="13" name="Rectangle 12">
            <a:extLst>
              <a:ext uri="{FF2B5EF4-FFF2-40B4-BE49-F238E27FC236}">
                <a16:creationId xmlns:a16="http://schemas.microsoft.com/office/drawing/2014/main" id="{9BF0471B-72B1-4182-8F51-C961823CCCC8}"/>
              </a:ext>
            </a:extLst>
          </p:cNvPr>
          <p:cNvSpPr/>
          <p:nvPr/>
        </p:nvSpPr>
        <p:spPr>
          <a:xfrm>
            <a:off x="12746516" y="7656723"/>
            <a:ext cx="1883884" cy="572877"/>
          </a:xfrm>
          <a:prstGeom prst="rect">
            <a:avLst/>
          </a:prstGeom>
          <a:solidFill>
            <a:srgbClr val="F9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MENGENANG 13 TAHUN PEMERGIAN NURIN JAZLIN - SAHIH">
            <a:extLst>
              <a:ext uri="{FF2B5EF4-FFF2-40B4-BE49-F238E27FC236}">
                <a16:creationId xmlns:a16="http://schemas.microsoft.com/office/drawing/2014/main" id="{111649B0-F0CE-4026-BB50-3CEBEF2871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78" y="1357157"/>
            <a:ext cx="4647282" cy="29045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6165" y="755690"/>
            <a:ext cx="13138071" cy="1332548"/>
          </a:xfrm>
          <a:prstGeom prst="rect">
            <a:avLst/>
          </a:prstGeom>
          <a:noFill/>
          <a:ln/>
        </p:spPr>
        <p:txBody>
          <a:bodyPr wrap="square" lIns="0" tIns="0" rIns="0" bIns="0" rtlCol="0" anchor="t"/>
          <a:lstStyle/>
          <a:p>
            <a:pPr marL="0" indent="0">
              <a:lnSpc>
                <a:spcPts val="5200"/>
              </a:lnSpc>
              <a:buNone/>
            </a:pPr>
            <a:r>
              <a:rPr lang="en-US" sz="4150" dirty="0">
                <a:solidFill>
                  <a:srgbClr val="484237"/>
                </a:solidFill>
                <a:latin typeface="Gelasio Semi Bold" pitchFamily="34" charset="0"/>
                <a:ea typeface="Gelasio Semi Bold" pitchFamily="34" charset="-122"/>
                <a:cs typeface="Gelasio Semi Bold" pitchFamily="34" charset="-120"/>
              </a:rPr>
              <a:t>Case 3 - Assault: Muhammad Rizalman Ismail (2014)</a:t>
            </a:r>
            <a:endParaRPr lang="en-US" sz="4150" dirty="0"/>
          </a:p>
        </p:txBody>
      </p:sp>
      <p:pic>
        <p:nvPicPr>
          <p:cNvPr id="3" name="Image 0" descr="preencoded.png"/>
          <p:cNvPicPr>
            <a:picLocks noChangeAspect="1"/>
          </p:cNvPicPr>
          <p:nvPr/>
        </p:nvPicPr>
        <p:blipFill>
          <a:blip r:embed="rId3"/>
          <a:stretch>
            <a:fillRect/>
          </a:stretch>
        </p:blipFill>
        <p:spPr>
          <a:xfrm>
            <a:off x="746165" y="2514600"/>
            <a:ext cx="532924" cy="532924"/>
          </a:xfrm>
          <a:prstGeom prst="rect">
            <a:avLst/>
          </a:prstGeom>
        </p:spPr>
      </p:pic>
      <p:sp>
        <p:nvSpPr>
          <p:cNvPr id="4" name="Text 1"/>
          <p:cNvSpPr/>
          <p:nvPr/>
        </p:nvSpPr>
        <p:spPr>
          <a:xfrm>
            <a:off x="746165" y="3260646"/>
            <a:ext cx="2664976" cy="333018"/>
          </a:xfrm>
          <a:prstGeom prst="rect">
            <a:avLst/>
          </a:prstGeom>
          <a:noFill/>
          <a:ln/>
        </p:spPr>
        <p:txBody>
          <a:bodyPr wrap="none" lIns="0" tIns="0" rIns="0" bIns="0" rtlCol="0" anchor="t"/>
          <a:lstStyle/>
          <a:p>
            <a:pPr marL="0" indent="0" algn="l">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Background</a:t>
            </a:r>
            <a:endParaRPr lang="en-US" sz="2050" dirty="0"/>
          </a:p>
        </p:txBody>
      </p:sp>
      <p:sp>
        <p:nvSpPr>
          <p:cNvPr id="5" name="Text 2"/>
          <p:cNvSpPr/>
          <p:nvPr/>
        </p:nvSpPr>
        <p:spPr>
          <a:xfrm>
            <a:off x="746165" y="3721537"/>
            <a:ext cx="4166116" cy="3070027"/>
          </a:xfrm>
          <a:prstGeom prst="rect">
            <a:avLst/>
          </a:prstGeom>
          <a:noFill/>
          <a:ln/>
        </p:spPr>
        <p:txBody>
          <a:bodyPr wrap="squar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Muhammad Rizalman Ismail, a Malaysian diplomat, was accused of assaulting a New Zealand woman with intent to rape. The incident occurred in Wellington, New Zealand, causing significant diplomatic tension between the two countries. The case attracted considerable media attention due to Rizalman's diplomatic immunity and the subsequent legal battles.</a:t>
            </a:r>
            <a:endParaRPr lang="en-US" sz="1650" dirty="0"/>
          </a:p>
        </p:txBody>
      </p:sp>
      <p:pic>
        <p:nvPicPr>
          <p:cNvPr id="6" name="Image 1" descr="preencoded.png"/>
          <p:cNvPicPr>
            <a:picLocks noChangeAspect="1"/>
          </p:cNvPicPr>
          <p:nvPr/>
        </p:nvPicPr>
        <p:blipFill>
          <a:blip r:embed="rId4"/>
          <a:stretch>
            <a:fillRect/>
          </a:stretch>
        </p:blipFill>
        <p:spPr>
          <a:xfrm>
            <a:off x="5232083" y="2514600"/>
            <a:ext cx="532924" cy="532924"/>
          </a:xfrm>
          <a:prstGeom prst="rect">
            <a:avLst/>
          </a:prstGeom>
        </p:spPr>
      </p:pic>
      <p:sp>
        <p:nvSpPr>
          <p:cNvPr id="7" name="Text 3"/>
          <p:cNvSpPr/>
          <p:nvPr/>
        </p:nvSpPr>
        <p:spPr>
          <a:xfrm>
            <a:off x="5232083" y="3260646"/>
            <a:ext cx="2807256" cy="333018"/>
          </a:xfrm>
          <a:prstGeom prst="rect">
            <a:avLst/>
          </a:prstGeom>
          <a:noFill/>
          <a:ln/>
        </p:spPr>
        <p:txBody>
          <a:bodyPr wrap="none" lIns="0" tIns="0" rIns="0" bIns="0" rtlCol="0" anchor="t"/>
          <a:lstStyle/>
          <a:p>
            <a:pPr marL="0" indent="0" algn="l">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Investigation Process</a:t>
            </a:r>
            <a:endParaRPr lang="en-US" sz="2050" dirty="0"/>
          </a:p>
        </p:txBody>
      </p:sp>
      <p:sp>
        <p:nvSpPr>
          <p:cNvPr id="8" name="Text 4"/>
          <p:cNvSpPr/>
          <p:nvPr/>
        </p:nvSpPr>
        <p:spPr>
          <a:xfrm>
            <a:off x="5232083" y="3721537"/>
            <a:ext cx="4166116" cy="3752255"/>
          </a:xfrm>
          <a:prstGeom prst="rect">
            <a:avLst/>
          </a:prstGeom>
          <a:noFill/>
          <a:ln/>
        </p:spPr>
        <p:txBody>
          <a:bodyPr wrap="squar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The investigation involved close collaboration between New Zealand and Malaysian authorities. New Zealand police collected forensic evidence, including DNA samples, and took detailed statements from the victim. The Malaysian government cooperated in the investigation, but the process was complicated by the diplomatic immunity afforded to Rizalman. The legal complexities surrounding his immunity were a central focus of the proceedings.</a:t>
            </a:r>
            <a:endParaRPr lang="en-US" sz="1650" dirty="0"/>
          </a:p>
        </p:txBody>
      </p:sp>
      <p:pic>
        <p:nvPicPr>
          <p:cNvPr id="9" name="Image 2" descr="preencoded.png"/>
          <p:cNvPicPr>
            <a:picLocks noChangeAspect="1"/>
          </p:cNvPicPr>
          <p:nvPr/>
        </p:nvPicPr>
        <p:blipFill>
          <a:blip r:embed="rId5"/>
          <a:stretch>
            <a:fillRect/>
          </a:stretch>
        </p:blipFill>
        <p:spPr>
          <a:xfrm>
            <a:off x="9718000" y="2514600"/>
            <a:ext cx="532924" cy="532924"/>
          </a:xfrm>
          <a:prstGeom prst="rect">
            <a:avLst/>
          </a:prstGeom>
        </p:spPr>
      </p:pic>
      <p:sp>
        <p:nvSpPr>
          <p:cNvPr id="10" name="Text 5"/>
          <p:cNvSpPr/>
          <p:nvPr/>
        </p:nvSpPr>
        <p:spPr>
          <a:xfrm>
            <a:off x="9718000" y="3260646"/>
            <a:ext cx="2664976" cy="333018"/>
          </a:xfrm>
          <a:prstGeom prst="rect">
            <a:avLst/>
          </a:prstGeom>
          <a:noFill/>
          <a:ln/>
        </p:spPr>
        <p:txBody>
          <a:bodyPr wrap="none" lIns="0" tIns="0" rIns="0" bIns="0" rtlCol="0" anchor="t"/>
          <a:lstStyle/>
          <a:p>
            <a:pPr marL="0" indent="0" algn="l">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Conviction</a:t>
            </a:r>
            <a:endParaRPr lang="en-US" sz="2050" dirty="0"/>
          </a:p>
        </p:txBody>
      </p:sp>
      <p:sp>
        <p:nvSpPr>
          <p:cNvPr id="11" name="Text 6"/>
          <p:cNvSpPr/>
          <p:nvPr/>
        </p:nvSpPr>
        <p:spPr>
          <a:xfrm>
            <a:off x="9718000" y="3721537"/>
            <a:ext cx="4166235" cy="2728913"/>
          </a:xfrm>
          <a:prstGeom prst="rect">
            <a:avLst/>
          </a:prstGeom>
          <a:noFill/>
          <a:ln/>
        </p:spPr>
        <p:txBody>
          <a:bodyPr wrap="squar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To avoid extradition proceedings and potential lengthy legal battles, Rizalman eventually pleaded guilty to a charge of assault. This resulted in a sentence of nine months' home detention in Malaysia, a decision that sparked debate about the appropriateness of the punishment in light of the severity of the original accusation.</a:t>
            </a:r>
            <a:endParaRPr lang="en-US" sz="1650" dirty="0"/>
          </a:p>
        </p:txBody>
      </p:sp>
      <p:sp>
        <p:nvSpPr>
          <p:cNvPr id="12" name="Rectangle 11">
            <a:extLst>
              <a:ext uri="{FF2B5EF4-FFF2-40B4-BE49-F238E27FC236}">
                <a16:creationId xmlns:a16="http://schemas.microsoft.com/office/drawing/2014/main" id="{6491786E-C33D-46BB-A3D9-747676C0EC6E}"/>
              </a:ext>
            </a:extLst>
          </p:cNvPr>
          <p:cNvSpPr/>
          <p:nvPr/>
        </p:nvSpPr>
        <p:spPr>
          <a:xfrm>
            <a:off x="12746516" y="7656723"/>
            <a:ext cx="1883884" cy="572877"/>
          </a:xfrm>
          <a:prstGeom prst="rect">
            <a:avLst/>
          </a:prstGeom>
          <a:solidFill>
            <a:srgbClr val="F9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32718" y="222406"/>
            <a:ext cx="4676177" cy="3190755"/>
          </a:xfrm>
          <a:prstGeom prst="rect">
            <a:avLst/>
          </a:prstGeom>
        </p:spPr>
      </p:pic>
      <p:sp>
        <p:nvSpPr>
          <p:cNvPr id="3" name="Text 0"/>
          <p:cNvSpPr/>
          <p:nvPr/>
        </p:nvSpPr>
        <p:spPr>
          <a:xfrm>
            <a:off x="594122" y="7234118"/>
            <a:ext cx="4244102" cy="530543"/>
          </a:xfrm>
          <a:prstGeom prst="rect">
            <a:avLst/>
          </a:prstGeom>
          <a:noFill/>
          <a:ln/>
        </p:spPr>
        <p:txBody>
          <a:bodyPr wrap="none" lIns="0" tIns="0" rIns="0" bIns="0" rtlCol="0" anchor="t"/>
          <a:lstStyle/>
          <a:p>
            <a:pPr marL="0" indent="0">
              <a:lnSpc>
                <a:spcPts val="4150"/>
              </a:lnSpc>
              <a:buNone/>
            </a:pPr>
            <a:endParaRPr lang="en-US" sz="3300" dirty="0"/>
          </a:p>
        </p:txBody>
      </p:sp>
      <p:sp>
        <p:nvSpPr>
          <p:cNvPr id="4" name="Rectangle 3">
            <a:extLst>
              <a:ext uri="{FF2B5EF4-FFF2-40B4-BE49-F238E27FC236}">
                <a16:creationId xmlns:a16="http://schemas.microsoft.com/office/drawing/2014/main" id="{6302BCCE-A9FF-4BEA-8FE0-72234D3FCEE5}"/>
              </a:ext>
            </a:extLst>
          </p:cNvPr>
          <p:cNvSpPr/>
          <p:nvPr/>
        </p:nvSpPr>
        <p:spPr>
          <a:xfrm>
            <a:off x="12746516" y="7656723"/>
            <a:ext cx="1883884" cy="572877"/>
          </a:xfrm>
          <a:prstGeom prst="rect">
            <a:avLst/>
          </a:prstGeom>
          <a:solidFill>
            <a:srgbClr val="F9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Bad forces' assailed Rizalman, wife hid all knives">
            <a:extLst>
              <a:ext uri="{FF2B5EF4-FFF2-40B4-BE49-F238E27FC236}">
                <a16:creationId xmlns:a16="http://schemas.microsoft.com/office/drawing/2014/main" id="{81B79A77-DD12-45B7-8536-549D6518F1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2778" y="1817784"/>
            <a:ext cx="6295680" cy="37774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oll call of dishonour - PressReader">
            <a:extLst>
              <a:ext uri="{FF2B5EF4-FFF2-40B4-BE49-F238E27FC236}">
                <a16:creationId xmlns:a16="http://schemas.microsoft.com/office/drawing/2014/main" id="{8B34CA7F-5759-460F-A925-F9D01DEC01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325" y="3868065"/>
            <a:ext cx="4173212" cy="40750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8516077" y="404787"/>
            <a:ext cx="4605013" cy="979170"/>
          </a:xfrm>
          <a:prstGeom prst="rect">
            <a:avLst/>
          </a:prstGeom>
          <a:noFill/>
          <a:ln/>
        </p:spPr>
        <p:txBody>
          <a:bodyPr wrap="square" lIns="0" tIns="0" rIns="0" bIns="0" rtlCol="0" anchor="t"/>
          <a:lstStyle/>
          <a:p>
            <a:pPr marL="0" indent="0">
              <a:lnSpc>
                <a:spcPts val="3850"/>
              </a:lnSpc>
              <a:buNone/>
            </a:pPr>
            <a:r>
              <a:rPr lang="en-US" sz="3050" dirty="0">
                <a:solidFill>
                  <a:srgbClr val="484237"/>
                </a:solidFill>
                <a:latin typeface="Gelasio Semi Bold" pitchFamily="34" charset="0"/>
                <a:ea typeface="Gelasio Semi Bold" pitchFamily="34" charset="-122"/>
                <a:cs typeface="Gelasio Semi Bold" pitchFamily="34" charset="-120"/>
              </a:rPr>
              <a:t>Case 4 - Kidnapping: Pastor Raymond Koh (2017)</a:t>
            </a:r>
            <a:endParaRPr lang="en-US" sz="3050" dirty="0"/>
          </a:p>
        </p:txBody>
      </p:sp>
      <p:sp>
        <p:nvSpPr>
          <p:cNvPr id="4" name="Shape 1"/>
          <p:cNvSpPr/>
          <p:nvPr/>
        </p:nvSpPr>
        <p:spPr>
          <a:xfrm>
            <a:off x="6258401" y="1957983"/>
            <a:ext cx="22860" cy="5527834"/>
          </a:xfrm>
          <a:prstGeom prst="roundRect">
            <a:avLst>
              <a:gd name="adj" fmla="val 102821"/>
            </a:avLst>
          </a:prstGeom>
          <a:solidFill>
            <a:srgbClr val="D4CEC3"/>
          </a:solidFill>
          <a:ln/>
        </p:spPr>
      </p:sp>
      <p:sp>
        <p:nvSpPr>
          <p:cNvPr id="5" name="Shape 2"/>
          <p:cNvSpPr/>
          <p:nvPr/>
        </p:nvSpPr>
        <p:spPr>
          <a:xfrm>
            <a:off x="6423243" y="2298978"/>
            <a:ext cx="548402" cy="22860"/>
          </a:xfrm>
          <a:prstGeom prst="roundRect">
            <a:avLst>
              <a:gd name="adj" fmla="val 102821"/>
            </a:avLst>
          </a:prstGeom>
          <a:solidFill>
            <a:srgbClr val="D4CEC3"/>
          </a:solidFill>
          <a:ln/>
        </p:spPr>
      </p:sp>
      <p:sp>
        <p:nvSpPr>
          <p:cNvPr id="6" name="Shape 3"/>
          <p:cNvSpPr/>
          <p:nvPr/>
        </p:nvSpPr>
        <p:spPr>
          <a:xfrm>
            <a:off x="6093559" y="2134195"/>
            <a:ext cx="352544" cy="352544"/>
          </a:xfrm>
          <a:prstGeom prst="roundRect">
            <a:avLst>
              <a:gd name="adj" fmla="val 6667"/>
            </a:avLst>
          </a:prstGeom>
          <a:solidFill>
            <a:srgbClr val="EEE8DD"/>
          </a:solidFill>
          <a:ln/>
        </p:spPr>
      </p:sp>
      <p:sp>
        <p:nvSpPr>
          <p:cNvPr id="7" name="Text 4"/>
          <p:cNvSpPr/>
          <p:nvPr/>
        </p:nvSpPr>
        <p:spPr>
          <a:xfrm>
            <a:off x="6214408" y="2192893"/>
            <a:ext cx="110847" cy="235029"/>
          </a:xfrm>
          <a:prstGeom prst="rect">
            <a:avLst/>
          </a:prstGeom>
          <a:noFill/>
          <a:ln/>
        </p:spPr>
        <p:txBody>
          <a:bodyPr wrap="none" lIns="0" tIns="0" rIns="0" bIns="0" rtlCol="0" anchor="t"/>
          <a:lstStyle/>
          <a:p>
            <a:pPr marL="0" indent="0" algn="ctr">
              <a:lnSpc>
                <a:spcPts val="1850"/>
              </a:lnSpc>
              <a:buNone/>
            </a:pPr>
            <a:r>
              <a:rPr lang="en-US" sz="1850" dirty="0">
                <a:solidFill>
                  <a:srgbClr val="746558"/>
                </a:solidFill>
                <a:latin typeface="Gelasio Semi Bold" pitchFamily="34" charset="0"/>
                <a:ea typeface="Gelasio Semi Bold" pitchFamily="34" charset="-122"/>
                <a:cs typeface="Gelasio Semi Bold" pitchFamily="34" charset="-120"/>
              </a:rPr>
              <a:t>1</a:t>
            </a:r>
            <a:endParaRPr lang="en-US" sz="1850" dirty="0"/>
          </a:p>
        </p:txBody>
      </p:sp>
      <p:sp>
        <p:nvSpPr>
          <p:cNvPr id="8" name="Text 5"/>
          <p:cNvSpPr/>
          <p:nvPr/>
        </p:nvSpPr>
        <p:spPr>
          <a:xfrm>
            <a:off x="7131606" y="2114669"/>
            <a:ext cx="1958697" cy="244793"/>
          </a:xfrm>
          <a:prstGeom prst="rect">
            <a:avLst/>
          </a:prstGeom>
          <a:noFill/>
          <a:ln/>
        </p:spPr>
        <p:txBody>
          <a:bodyPr wrap="none" lIns="0" tIns="0" rIns="0" bIns="0" rtlCol="0" anchor="t"/>
          <a:lstStyle/>
          <a:p>
            <a:pPr marL="0" indent="0" algn="l">
              <a:lnSpc>
                <a:spcPts val="1900"/>
              </a:lnSpc>
              <a:buNone/>
            </a:pPr>
            <a:r>
              <a:rPr lang="en-US" sz="1500" dirty="0">
                <a:solidFill>
                  <a:srgbClr val="746558"/>
                </a:solidFill>
                <a:latin typeface="Gelasio Semi Bold" pitchFamily="34" charset="0"/>
                <a:ea typeface="Gelasio Semi Bold" pitchFamily="34" charset="-122"/>
                <a:cs typeface="Gelasio Semi Bold" pitchFamily="34" charset="-120"/>
              </a:rPr>
              <a:t>Background</a:t>
            </a:r>
            <a:endParaRPr lang="en-US" sz="1500" dirty="0"/>
          </a:p>
        </p:txBody>
      </p:sp>
      <p:sp>
        <p:nvSpPr>
          <p:cNvPr id="9" name="Text 6"/>
          <p:cNvSpPr/>
          <p:nvPr/>
        </p:nvSpPr>
        <p:spPr>
          <a:xfrm>
            <a:off x="7131606" y="2453402"/>
            <a:ext cx="6950393" cy="1002506"/>
          </a:xfrm>
          <a:prstGeom prst="rect">
            <a:avLst/>
          </a:prstGeom>
          <a:noFill/>
          <a:ln/>
        </p:spPr>
        <p:txBody>
          <a:bodyPr wrap="square" lIns="0" tIns="0" rIns="0" bIns="0" rtlCol="0" anchor="t"/>
          <a:lstStyle/>
          <a:p>
            <a:pPr marL="0" indent="0" algn="l">
              <a:lnSpc>
                <a:spcPts val="1950"/>
              </a:lnSpc>
              <a:buNone/>
            </a:pPr>
            <a:r>
              <a:rPr lang="en-US" sz="1200" dirty="0">
                <a:solidFill>
                  <a:srgbClr val="746558"/>
                </a:solidFill>
                <a:latin typeface="Gelasio" pitchFamily="34" charset="0"/>
                <a:ea typeface="Gelasio" pitchFamily="34" charset="-122"/>
                <a:cs typeface="Gelasio" pitchFamily="34" charset="-120"/>
              </a:rPr>
              <a:t>Pastor Raymond Koh, a prominent human rights activist, was abducted on February 13, 2017, in broad daylight in Petaling Jaya, Selangor. The abduction was swift and efficient, suggesting a well-planned operation involving multiple individuals and vehicles. His disappearance sparked widespread outrage and concern regarding human rights and the rule of law in Malaysia.</a:t>
            </a:r>
            <a:endParaRPr lang="en-US" sz="1200" dirty="0"/>
          </a:p>
        </p:txBody>
      </p:sp>
      <p:sp>
        <p:nvSpPr>
          <p:cNvPr id="10" name="Shape 7"/>
          <p:cNvSpPr/>
          <p:nvPr/>
        </p:nvSpPr>
        <p:spPr>
          <a:xfrm>
            <a:off x="6423243" y="4110276"/>
            <a:ext cx="548402" cy="22860"/>
          </a:xfrm>
          <a:prstGeom prst="roundRect">
            <a:avLst>
              <a:gd name="adj" fmla="val 102821"/>
            </a:avLst>
          </a:prstGeom>
          <a:solidFill>
            <a:srgbClr val="D4CEC3"/>
          </a:solidFill>
          <a:ln/>
        </p:spPr>
      </p:sp>
      <p:sp>
        <p:nvSpPr>
          <p:cNvPr id="11" name="Shape 8"/>
          <p:cNvSpPr/>
          <p:nvPr/>
        </p:nvSpPr>
        <p:spPr>
          <a:xfrm>
            <a:off x="6093559" y="3945493"/>
            <a:ext cx="352544" cy="352544"/>
          </a:xfrm>
          <a:prstGeom prst="roundRect">
            <a:avLst>
              <a:gd name="adj" fmla="val 6667"/>
            </a:avLst>
          </a:prstGeom>
          <a:solidFill>
            <a:srgbClr val="EEE8DD"/>
          </a:solidFill>
          <a:ln/>
        </p:spPr>
      </p:sp>
      <p:sp>
        <p:nvSpPr>
          <p:cNvPr id="12" name="Text 9"/>
          <p:cNvSpPr/>
          <p:nvPr/>
        </p:nvSpPr>
        <p:spPr>
          <a:xfrm>
            <a:off x="6198572" y="4004191"/>
            <a:ext cx="142399" cy="235029"/>
          </a:xfrm>
          <a:prstGeom prst="rect">
            <a:avLst/>
          </a:prstGeom>
          <a:noFill/>
          <a:ln/>
        </p:spPr>
        <p:txBody>
          <a:bodyPr wrap="none" lIns="0" tIns="0" rIns="0" bIns="0" rtlCol="0" anchor="t"/>
          <a:lstStyle/>
          <a:p>
            <a:pPr marL="0" indent="0" algn="ctr">
              <a:lnSpc>
                <a:spcPts val="1850"/>
              </a:lnSpc>
              <a:buNone/>
            </a:pPr>
            <a:r>
              <a:rPr lang="en-US" sz="1850" dirty="0">
                <a:solidFill>
                  <a:srgbClr val="746558"/>
                </a:solidFill>
                <a:latin typeface="Gelasio Semi Bold" pitchFamily="34" charset="0"/>
                <a:ea typeface="Gelasio Semi Bold" pitchFamily="34" charset="-122"/>
                <a:cs typeface="Gelasio Semi Bold" pitchFamily="34" charset="-120"/>
              </a:rPr>
              <a:t>2</a:t>
            </a:r>
            <a:endParaRPr lang="en-US" sz="1850" dirty="0"/>
          </a:p>
        </p:txBody>
      </p:sp>
      <p:sp>
        <p:nvSpPr>
          <p:cNvPr id="13" name="Text 10"/>
          <p:cNvSpPr/>
          <p:nvPr/>
        </p:nvSpPr>
        <p:spPr>
          <a:xfrm>
            <a:off x="7131606" y="3925967"/>
            <a:ext cx="2062163" cy="244793"/>
          </a:xfrm>
          <a:prstGeom prst="rect">
            <a:avLst/>
          </a:prstGeom>
          <a:noFill/>
          <a:ln/>
        </p:spPr>
        <p:txBody>
          <a:bodyPr wrap="none" lIns="0" tIns="0" rIns="0" bIns="0" rtlCol="0" anchor="t"/>
          <a:lstStyle/>
          <a:p>
            <a:pPr marL="0" indent="0" algn="l">
              <a:lnSpc>
                <a:spcPts val="1900"/>
              </a:lnSpc>
              <a:buNone/>
            </a:pPr>
            <a:r>
              <a:rPr lang="en-US" sz="1500" dirty="0">
                <a:solidFill>
                  <a:srgbClr val="746558"/>
                </a:solidFill>
                <a:latin typeface="Gelasio Semi Bold" pitchFamily="34" charset="0"/>
                <a:ea typeface="Gelasio Semi Bold" pitchFamily="34" charset="-122"/>
                <a:cs typeface="Gelasio Semi Bold" pitchFamily="34" charset="-120"/>
              </a:rPr>
              <a:t>Investigation Process</a:t>
            </a:r>
            <a:endParaRPr lang="en-US" sz="1500" dirty="0"/>
          </a:p>
        </p:txBody>
      </p:sp>
      <p:sp>
        <p:nvSpPr>
          <p:cNvPr id="14" name="Text 11"/>
          <p:cNvSpPr/>
          <p:nvPr/>
        </p:nvSpPr>
        <p:spPr>
          <a:xfrm>
            <a:off x="7131606" y="4264700"/>
            <a:ext cx="6950393" cy="1253133"/>
          </a:xfrm>
          <a:prstGeom prst="rect">
            <a:avLst/>
          </a:prstGeom>
          <a:noFill/>
          <a:ln/>
        </p:spPr>
        <p:txBody>
          <a:bodyPr wrap="square" lIns="0" tIns="0" rIns="0" bIns="0" rtlCol="0" anchor="t"/>
          <a:lstStyle/>
          <a:p>
            <a:pPr marL="0" indent="0" algn="l">
              <a:lnSpc>
                <a:spcPts val="1950"/>
              </a:lnSpc>
              <a:buNone/>
            </a:pPr>
            <a:r>
              <a:rPr lang="en-US" sz="1200" dirty="0">
                <a:solidFill>
                  <a:srgbClr val="746558"/>
                </a:solidFill>
                <a:latin typeface="Gelasio" pitchFamily="34" charset="0"/>
                <a:ea typeface="Gelasio" pitchFamily="34" charset="-122"/>
                <a:cs typeface="Gelasio" pitchFamily="34" charset="-120"/>
              </a:rPr>
              <a:t>The investigation involved extensive analysis of CCTV footage which captured images of several vehicles involved in the abduction. The footage, coupled with witness testimonies (though limited), enabled investigators to piece together a partial timeline of events. However, the identities of those responsible remained elusive. Public speculation and reports in the media linked the possible involvement of several groups, leading to a complex and challenging investigative landscape.</a:t>
            </a:r>
            <a:endParaRPr lang="en-US" sz="1200" dirty="0"/>
          </a:p>
        </p:txBody>
      </p:sp>
      <p:sp>
        <p:nvSpPr>
          <p:cNvPr id="15" name="Shape 12"/>
          <p:cNvSpPr/>
          <p:nvPr/>
        </p:nvSpPr>
        <p:spPr>
          <a:xfrm>
            <a:off x="6423243" y="6172200"/>
            <a:ext cx="548402" cy="22860"/>
          </a:xfrm>
          <a:prstGeom prst="roundRect">
            <a:avLst>
              <a:gd name="adj" fmla="val 102821"/>
            </a:avLst>
          </a:prstGeom>
          <a:solidFill>
            <a:srgbClr val="D4CEC3"/>
          </a:solidFill>
          <a:ln/>
        </p:spPr>
      </p:sp>
      <p:sp>
        <p:nvSpPr>
          <p:cNvPr id="16" name="Shape 13"/>
          <p:cNvSpPr/>
          <p:nvPr/>
        </p:nvSpPr>
        <p:spPr>
          <a:xfrm>
            <a:off x="6093559" y="6007418"/>
            <a:ext cx="352544" cy="352544"/>
          </a:xfrm>
          <a:prstGeom prst="roundRect">
            <a:avLst>
              <a:gd name="adj" fmla="val 6667"/>
            </a:avLst>
          </a:prstGeom>
          <a:solidFill>
            <a:srgbClr val="EEE8DD"/>
          </a:solidFill>
          <a:ln/>
        </p:spPr>
      </p:sp>
      <p:sp>
        <p:nvSpPr>
          <p:cNvPr id="17" name="Text 14"/>
          <p:cNvSpPr/>
          <p:nvPr/>
        </p:nvSpPr>
        <p:spPr>
          <a:xfrm>
            <a:off x="6199049" y="6066115"/>
            <a:ext cx="141565" cy="235029"/>
          </a:xfrm>
          <a:prstGeom prst="rect">
            <a:avLst/>
          </a:prstGeom>
          <a:noFill/>
          <a:ln/>
        </p:spPr>
        <p:txBody>
          <a:bodyPr wrap="none" lIns="0" tIns="0" rIns="0" bIns="0" rtlCol="0" anchor="t"/>
          <a:lstStyle/>
          <a:p>
            <a:pPr marL="0" indent="0" algn="ctr">
              <a:lnSpc>
                <a:spcPts val="1850"/>
              </a:lnSpc>
              <a:buNone/>
            </a:pPr>
            <a:r>
              <a:rPr lang="en-US" sz="1850" dirty="0">
                <a:solidFill>
                  <a:srgbClr val="746558"/>
                </a:solidFill>
                <a:latin typeface="Gelasio Semi Bold" pitchFamily="34" charset="0"/>
                <a:ea typeface="Gelasio Semi Bold" pitchFamily="34" charset="-122"/>
                <a:cs typeface="Gelasio Semi Bold" pitchFamily="34" charset="-120"/>
              </a:rPr>
              <a:t>3</a:t>
            </a:r>
            <a:endParaRPr lang="en-US" sz="1850" dirty="0"/>
          </a:p>
        </p:txBody>
      </p:sp>
      <p:sp>
        <p:nvSpPr>
          <p:cNvPr id="18" name="Text 15"/>
          <p:cNvSpPr/>
          <p:nvPr/>
        </p:nvSpPr>
        <p:spPr>
          <a:xfrm>
            <a:off x="7131606" y="5987891"/>
            <a:ext cx="1958697" cy="244793"/>
          </a:xfrm>
          <a:prstGeom prst="rect">
            <a:avLst/>
          </a:prstGeom>
          <a:noFill/>
          <a:ln/>
        </p:spPr>
        <p:txBody>
          <a:bodyPr wrap="none" lIns="0" tIns="0" rIns="0" bIns="0" rtlCol="0" anchor="t"/>
          <a:lstStyle/>
          <a:p>
            <a:pPr marL="0" indent="0" algn="l">
              <a:lnSpc>
                <a:spcPts val="1900"/>
              </a:lnSpc>
              <a:buNone/>
            </a:pPr>
            <a:r>
              <a:rPr lang="en-US" sz="1500" dirty="0">
                <a:solidFill>
                  <a:srgbClr val="746558"/>
                </a:solidFill>
                <a:latin typeface="Gelasio Semi Bold" pitchFamily="34" charset="0"/>
                <a:ea typeface="Gelasio Semi Bold" pitchFamily="34" charset="-122"/>
                <a:cs typeface="Gelasio Semi Bold" pitchFamily="34" charset="-120"/>
              </a:rPr>
              <a:t>Outcome</a:t>
            </a:r>
            <a:endParaRPr lang="en-US" sz="1500" dirty="0"/>
          </a:p>
        </p:txBody>
      </p:sp>
      <p:sp>
        <p:nvSpPr>
          <p:cNvPr id="19" name="Text 16"/>
          <p:cNvSpPr/>
          <p:nvPr/>
        </p:nvSpPr>
        <p:spPr>
          <a:xfrm>
            <a:off x="7131606" y="6326624"/>
            <a:ext cx="6950393" cy="1002506"/>
          </a:xfrm>
          <a:prstGeom prst="rect">
            <a:avLst/>
          </a:prstGeom>
          <a:noFill/>
          <a:ln/>
        </p:spPr>
        <p:txBody>
          <a:bodyPr wrap="square" lIns="0" tIns="0" rIns="0" bIns="0" rtlCol="0" anchor="t"/>
          <a:lstStyle/>
          <a:p>
            <a:pPr marL="0" indent="0" algn="l">
              <a:lnSpc>
                <a:spcPts val="1950"/>
              </a:lnSpc>
              <a:buNone/>
            </a:pPr>
            <a:r>
              <a:rPr lang="en-US" sz="1200" dirty="0">
                <a:solidFill>
                  <a:srgbClr val="746558"/>
                </a:solidFill>
                <a:latin typeface="Gelasio" pitchFamily="34" charset="0"/>
                <a:ea typeface="Gelasio" pitchFamily="34" charset="-122"/>
                <a:cs typeface="Gelasio" pitchFamily="34" charset="-120"/>
              </a:rPr>
              <a:t>Despite numerous investigations and the efforts of various agencies, the case of Pastor Raymond Koh's disappearance remains unresolved. The lack of concrete evidence and the complexity of the operation led to ongoing investigations and uncertainty surrounding the case. His family and supporters continue to call for justice and a transparent resolution.</a:t>
            </a:r>
            <a:endParaRPr lang="en-US" sz="1200" dirty="0"/>
          </a:p>
        </p:txBody>
      </p:sp>
      <p:sp>
        <p:nvSpPr>
          <p:cNvPr id="20" name="Rectangle 19">
            <a:extLst>
              <a:ext uri="{FF2B5EF4-FFF2-40B4-BE49-F238E27FC236}">
                <a16:creationId xmlns:a16="http://schemas.microsoft.com/office/drawing/2014/main" id="{304C8417-3250-4D3F-A2EE-8CA738CD0C8D}"/>
              </a:ext>
            </a:extLst>
          </p:cNvPr>
          <p:cNvSpPr/>
          <p:nvPr/>
        </p:nvSpPr>
        <p:spPr>
          <a:xfrm>
            <a:off x="12746516" y="7656723"/>
            <a:ext cx="1883884" cy="572877"/>
          </a:xfrm>
          <a:prstGeom prst="rect">
            <a:avLst/>
          </a:prstGeom>
          <a:solidFill>
            <a:srgbClr val="F9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ign petition demanding answers on Pastor Koh's abduction - Mission Network  News">
            <a:extLst>
              <a:ext uri="{FF2B5EF4-FFF2-40B4-BE49-F238E27FC236}">
                <a16:creationId xmlns:a16="http://schemas.microsoft.com/office/drawing/2014/main" id="{F476F2B5-DE87-4AFA-AE27-981320B2A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959" y="203311"/>
            <a:ext cx="3512728" cy="35093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mba2domba: Di Manakah Pastor Raymond Koh - Acara Berlilin Diadakan Di  Sekeliling Negara Untuk Pastor Yang Diculik">
            <a:extLst>
              <a:ext uri="{FF2B5EF4-FFF2-40B4-BE49-F238E27FC236}">
                <a16:creationId xmlns:a16="http://schemas.microsoft.com/office/drawing/2014/main" id="{6254075C-7388-4E39-AB83-20F68A86C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353" y="4004191"/>
            <a:ext cx="5095875" cy="3381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24828" y="413147"/>
            <a:ext cx="8249722" cy="468630"/>
          </a:xfrm>
          <a:prstGeom prst="rect">
            <a:avLst/>
          </a:prstGeom>
          <a:noFill/>
          <a:ln/>
        </p:spPr>
        <p:txBody>
          <a:bodyPr wrap="none" lIns="0" tIns="0" rIns="0" bIns="0" rtlCol="0" anchor="t"/>
          <a:lstStyle/>
          <a:p>
            <a:pPr marL="0" indent="0">
              <a:lnSpc>
                <a:spcPts val="3650"/>
              </a:lnSpc>
              <a:buNone/>
            </a:pPr>
            <a:r>
              <a:rPr lang="en-US" sz="2950" dirty="0">
                <a:solidFill>
                  <a:srgbClr val="484237"/>
                </a:solidFill>
                <a:latin typeface="Gelasio Semi Bold" pitchFamily="34" charset="0"/>
                <a:ea typeface="Gelasio Semi Bold" pitchFamily="34" charset="-122"/>
                <a:cs typeface="Gelasio Semi Bold" pitchFamily="34" charset="-120"/>
              </a:rPr>
              <a:t>Case 5 - Robbery: The Great Malaysian Bank </a:t>
            </a:r>
            <a:endParaRPr lang="en-US" sz="2950" dirty="0"/>
          </a:p>
        </p:txBody>
      </p:sp>
      <p:sp>
        <p:nvSpPr>
          <p:cNvPr id="3" name="Text 1"/>
          <p:cNvSpPr/>
          <p:nvPr/>
        </p:nvSpPr>
        <p:spPr>
          <a:xfrm>
            <a:off x="524828" y="1106686"/>
            <a:ext cx="3748802" cy="468630"/>
          </a:xfrm>
          <a:prstGeom prst="rect">
            <a:avLst/>
          </a:prstGeom>
          <a:noFill/>
          <a:ln/>
        </p:spPr>
        <p:txBody>
          <a:bodyPr wrap="none" lIns="0" tIns="0" rIns="0" bIns="0" rtlCol="0" anchor="t"/>
          <a:lstStyle/>
          <a:p>
            <a:pPr marL="0" indent="0">
              <a:lnSpc>
                <a:spcPts val="3650"/>
              </a:lnSpc>
              <a:buNone/>
            </a:pPr>
            <a:r>
              <a:rPr lang="en-US" sz="2950" dirty="0">
                <a:solidFill>
                  <a:srgbClr val="484237"/>
                </a:solidFill>
                <a:latin typeface="Gelasio Semi Bold" pitchFamily="34" charset="0"/>
                <a:ea typeface="Gelasio Semi Bold" pitchFamily="34" charset="-122"/>
                <a:cs typeface="Gelasio Semi Bold" pitchFamily="34" charset="-120"/>
              </a:rPr>
              <a:t>Heist (1994)</a:t>
            </a:r>
            <a:endParaRPr lang="en-US" sz="2950" dirty="0"/>
          </a:p>
        </p:txBody>
      </p:sp>
      <p:pic>
        <p:nvPicPr>
          <p:cNvPr id="4" name="Image 0" descr="preencoded.png"/>
          <p:cNvPicPr>
            <a:picLocks noChangeAspect="1"/>
          </p:cNvPicPr>
          <p:nvPr/>
        </p:nvPicPr>
        <p:blipFill>
          <a:blip r:embed="rId3"/>
          <a:stretch>
            <a:fillRect/>
          </a:stretch>
        </p:blipFill>
        <p:spPr>
          <a:xfrm>
            <a:off x="7802522" y="1008265"/>
            <a:ext cx="5622818" cy="2683640"/>
          </a:xfrm>
          <a:prstGeom prst="rect">
            <a:avLst/>
          </a:prstGeom>
        </p:spPr>
      </p:pic>
      <p:pic>
        <p:nvPicPr>
          <p:cNvPr id="5" name="Image 1" descr="preencoded.png"/>
          <p:cNvPicPr>
            <a:picLocks noChangeAspect="1"/>
          </p:cNvPicPr>
          <p:nvPr/>
        </p:nvPicPr>
        <p:blipFill>
          <a:blip r:embed="rId4"/>
          <a:stretch>
            <a:fillRect/>
          </a:stretch>
        </p:blipFill>
        <p:spPr>
          <a:xfrm>
            <a:off x="524828" y="3930253"/>
            <a:ext cx="749737" cy="1199555"/>
          </a:xfrm>
          <a:prstGeom prst="rect">
            <a:avLst/>
          </a:prstGeom>
        </p:spPr>
      </p:pic>
      <p:sp>
        <p:nvSpPr>
          <p:cNvPr id="6" name="Text 2"/>
          <p:cNvSpPr/>
          <p:nvPr/>
        </p:nvSpPr>
        <p:spPr>
          <a:xfrm>
            <a:off x="1499473" y="4080153"/>
            <a:ext cx="1874401" cy="234196"/>
          </a:xfrm>
          <a:prstGeom prst="rect">
            <a:avLst/>
          </a:prstGeom>
          <a:noFill/>
          <a:ln/>
        </p:spPr>
        <p:txBody>
          <a:bodyPr wrap="none" lIns="0" tIns="0" rIns="0" bIns="0" rtlCol="0" anchor="t"/>
          <a:lstStyle/>
          <a:p>
            <a:pPr marL="0" indent="0" algn="l">
              <a:lnSpc>
                <a:spcPts val="1800"/>
              </a:lnSpc>
              <a:buNone/>
            </a:pPr>
            <a:r>
              <a:rPr lang="en-US" sz="1450" dirty="0">
                <a:solidFill>
                  <a:srgbClr val="746558"/>
                </a:solidFill>
                <a:latin typeface="Gelasio Semi Bold" pitchFamily="34" charset="0"/>
                <a:ea typeface="Gelasio Semi Bold" pitchFamily="34" charset="-122"/>
                <a:cs typeface="Gelasio Semi Bold" pitchFamily="34" charset="-120"/>
              </a:rPr>
              <a:t>Background</a:t>
            </a:r>
            <a:endParaRPr lang="en-US" sz="1450" dirty="0"/>
          </a:p>
        </p:txBody>
      </p:sp>
      <p:sp>
        <p:nvSpPr>
          <p:cNvPr id="7" name="Text 3"/>
          <p:cNvSpPr/>
          <p:nvPr/>
        </p:nvSpPr>
        <p:spPr>
          <a:xfrm>
            <a:off x="1499473" y="4404241"/>
            <a:ext cx="12606099" cy="479584"/>
          </a:xfrm>
          <a:prstGeom prst="rect">
            <a:avLst/>
          </a:prstGeom>
          <a:noFill/>
          <a:ln/>
        </p:spPr>
        <p:txBody>
          <a:bodyPr wrap="square" lIns="0" tIns="0" rIns="0" bIns="0" rtlCol="0" anchor="t"/>
          <a:lstStyle/>
          <a:p>
            <a:pPr marL="0" indent="0" algn="l">
              <a:lnSpc>
                <a:spcPts val="1850"/>
              </a:lnSpc>
              <a:buNone/>
            </a:pPr>
            <a:r>
              <a:rPr lang="en-US" sz="1150" dirty="0">
                <a:solidFill>
                  <a:srgbClr val="746558"/>
                </a:solidFill>
                <a:latin typeface="Gelasio" pitchFamily="34" charset="0"/>
                <a:ea typeface="Gelasio" pitchFamily="34" charset="-122"/>
                <a:cs typeface="Gelasio" pitchFamily="34" charset="-120"/>
              </a:rPr>
              <a:t>In 1994, a sophisticated robbery targeted a major Malaysian bank, resulting in the theft of millions of ringgit. The heist was meticulously planned, involving insider knowledge and advanced techniques to bypass security measures. The scale of the theft shocked the nation and triggered a major criminal investigation.</a:t>
            </a:r>
            <a:endParaRPr lang="en-US" sz="1150" dirty="0"/>
          </a:p>
        </p:txBody>
      </p:sp>
      <p:pic>
        <p:nvPicPr>
          <p:cNvPr id="8" name="Image 2" descr="preencoded.png"/>
          <p:cNvPicPr>
            <a:picLocks noChangeAspect="1"/>
          </p:cNvPicPr>
          <p:nvPr/>
        </p:nvPicPr>
        <p:blipFill>
          <a:blip r:embed="rId5"/>
          <a:stretch>
            <a:fillRect/>
          </a:stretch>
        </p:blipFill>
        <p:spPr>
          <a:xfrm>
            <a:off x="524828" y="5129808"/>
            <a:ext cx="749737" cy="1343263"/>
          </a:xfrm>
          <a:prstGeom prst="rect">
            <a:avLst/>
          </a:prstGeom>
        </p:spPr>
      </p:pic>
      <p:sp>
        <p:nvSpPr>
          <p:cNvPr id="9" name="Text 4"/>
          <p:cNvSpPr/>
          <p:nvPr/>
        </p:nvSpPr>
        <p:spPr>
          <a:xfrm>
            <a:off x="1499473" y="5279708"/>
            <a:ext cx="1973104" cy="234196"/>
          </a:xfrm>
          <a:prstGeom prst="rect">
            <a:avLst/>
          </a:prstGeom>
          <a:noFill/>
          <a:ln/>
        </p:spPr>
        <p:txBody>
          <a:bodyPr wrap="none" lIns="0" tIns="0" rIns="0" bIns="0" rtlCol="0" anchor="t"/>
          <a:lstStyle/>
          <a:p>
            <a:pPr marL="0" indent="0" algn="l">
              <a:lnSpc>
                <a:spcPts val="1800"/>
              </a:lnSpc>
              <a:buNone/>
            </a:pPr>
            <a:r>
              <a:rPr lang="en-US" sz="1450" dirty="0">
                <a:solidFill>
                  <a:srgbClr val="746558"/>
                </a:solidFill>
                <a:latin typeface="Gelasio Semi Bold" pitchFamily="34" charset="0"/>
                <a:ea typeface="Gelasio Semi Bold" pitchFamily="34" charset="-122"/>
                <a:cs typeface="Gelasio Semi Bold" pitchFamily="34" charset="-120"/>
              </a:rPr>
              <a:t>Investigation Process</a:t>
            </a:r>
            <a:endParaRPr lang="en-US" sz="1450" dirty="0"/>
          </a:p>
        </p:txBody>
      </p:sp>
      <p:sp>
        <p:nvSpPr>
          <p:cNvPr id="10" name="Text 5"/>
          <p:cNvSpPr/>
          <p:nvPr/>
        </p:nvSpPr>
        <p:spPr>
          <a:xfrm>
            <a:off x="1499473" y="5603796"/>
            <a:ext cx="12606099" cy="719376"/>
          </a:xfrm>
          <a:prstGeom prst="rect">
            <a:avLst/>
          </a:prstGeom>
          <a:noFill/>
          <a:ln/>
        </p:spPr>
        <p:txBody>
          <a:bodyPr wrap="square" lIns="0" tIns="0" rIns="0" bIns="0" rtlCol="0" anchor="t"/>
          <a:lstStyle/>
          <a:p>
            <a:pPr marL="0" indent="0" algn="l">
              <a:lnSpc>
                <a:spcPts val="1850"/>
              </a:lnSpc>
              <a:buNone/>
            </a:pPr>
            <a:r>
              <a:rPr lang="en-US" sz="1150" dirty="0">
                <a:solidFill>
                  <a:srgbClr val="746558"/>
                </a:solidFill>
                <a:latin typeface="Gelasio" pitchFamily="34" charset="0"/>
                <a:ea typeface="Gelasio" pitchFamily="34" charset="-122"/>
                <a:cs typeface="Gelasio" pitchFamily="34" charset="-120"/>
              </a:rPr>
              <a:t>The investigation involved a multi-agency approach, combining forensic analysis of the crime scene with extensive surveillance footage review. Investigators meticulously pieced together the timeline of events, identifying key players and tracing the flow of stolen funds. Crucially, information gathered from informants played a significant role in narrowing down the suspects and providing critical leads.</a:t>
            </a:r>
            <a:endParaRPr lang="en-US" sz="1150" dirty="0"/>
          </a:p>
        </p:txBody>
      </p:sp>
      <p:pic>
        <p:nvPicPr>
          <p:cNvPr id="11" name="Image 3" descr="preencoded.png"/>
          <p:cNvPicPr>
            <a:picLocks noChangeAspect="1"/>
          </p:cNvPicPr>
          <p:nvPr/>
        </p:nvPicPr>
        <p:blipFill>
          <a:blip r:embed="rId6"/>
          <a:stretch>
            <a:fillRect/>
          </a:stretch>
        </p:blipFill>
        <p:spPr>
          <a:xfrm>
            <a:off x="524828" y="6473071"/>
            <a:ext cx="749737" cy="1343263"/>
          </a:xfrm>
          <a:prstGeom prst="rect">
            <a:avLst/>
          </a:prstGeom>
        </p:spPr>
      </p:pic>
      <p:sp>
        <p:nvSpPr>
          <p:cNvPr id="12" name="Text 6"/>
          <p:cNvSpPr/>
          <p:nvPr/>
        </p:nvSpPr>
        <p:spPr>
          <a:xfrm>
            <a:off x="1499473" y="6622971"/>
            <a:ext cx="1874401" cy="234196"/>
          </a:xfrm>
          <a:prstGeom prst="rect">
            <a:avLst/>
          </a:prstGeom>
          <a:noFill/>
          <a:ln/>
        </p:spPr>
        <p:txBody>
          <a:bodyPr wrap="none" lIns="0" tIns="0" rIns="0" bIns="0" rtlCol="0" anchor="t"/>
          <a:lstStyle/>
          <a:p>
            <a:pPr marL="0" indent="0" algn="l">
              <a:lnSpc>
                <a:spcPts val="1800"/>
              </a:lnSpc>
              <a:buNone/>
            </a:pPr>
            <a:r>
              <a:rPr lang="en-US" sz="1450" dirty="0">
                <a:solidFill>
                  <a:srgbClr val="746558"/>
                </a:solidFill>
                <a:latin typeface="Gelasio Semi Bold" pitchFamily="34" charset="0"/>
                <a:ea typeface="Gelasio Semi Bold" pitchFamily="34" charset="-122"/>
                <a:cs typeface="Gelasio Semi Bold" pitchFamily="34" charset="-120"/>
              </a:rPr>
              <a:t>Conviction</a:t>
            </a:r>
            <a:endParaRPr lang="en-US" sz="1450" dirty="0"/>
          </a:p>
        </p:txBody>
      </p:sp>
      <p:sp>
        <p:nvSpPr>
          <p:cNvPr id="13" name="Text 7"/>
          <p:cNvSpPr/>
          <p:nvPr/>
        </p:nvSpPr>
        <p:spPr>
          <a:xfrm>
            <a:off x="1499473" y="6947059"/>
            <a:ext cx="12606099" cy="719376"/>
          </a:xfrm>
          <a:prstGeom prst="rect">
            <a:avLst/>
          </a:prstGeom>
          <a:noFill/>
          <a:ln/>
        </p:spPr>
        <p:txBody>
          <a:bodyPr wrap="square" lIns="0" tIns="0" rIns="0" bIns="0" rtlCol="0" anchor="t"/>
          <a:lstStyle/>
          <a:p>
            <a:pPr marL="0" indent="0" algn="l">
              <a:lnSpc>
                <a:spcPts val="1850"/>
              </a:lnSpc>
              <a:buNone/>
            </a:pPr>
            <a:r>
              <a:rPr lang="en-US" sz="1150" dirty="0">
                <a:solidFill>
                  <a:srgbClr val="746558"/>
                </a:solidFill>
                <a:latin typeface="Gelasio" pitchFamily="34" charset="0"/>
                <a:ea typeface="Gelasio" pitchFamily="34" charset="-122"/>
                <a:cs typeface="Gelasio" pitchFamily="34" charset="-120"/>
              </a:rPr>
              <a:t>Following a lengthy investigation, the perpetrators were apprehended. The evidence gathered, including forensic analysis linking them to the crime scene and financial records tracing the stolen money, proved overwhelming. They faced trial and received substantial prison sentences, reflecting the seriousness of their crime and sending a strong message about deterring similar actions.</a:t>
            </a:r>
            <a:endParaRPr lang="en-US" sz="1150" dirty="0"/>
          </a:p>
        </p:txBody>
      </p:sp>
      <p:sp>
        <p:nvSpPr>
          <p:cNvPr id="14" name="Rectangle 13">
            <a:extLst>
              <a:ext uri="{FF2B5EF4-FFF2-40B4-BE49-F238E27FC236}">
                <a16:creationId xmlns:a16="http://schemas.microsoft.com/office/drawing/2014/main" id="{ED15C74A-261B-4D52-A136-45F7E93BADF5}"/>
              </a:ext>
            </a:extLst>
          </p:cNvPr>
          <p:cNvSpPr/>
          <p:nvPr/>
        </p:nvSpPr>
        <p:spPr>
          <a:xfrm>
            <a:off x="12746516" y="7656723"/>
            <a:ext cx="1883884" cy="572877"/>
          </a:xfrm>
          <a:prstGeom prst="rect">
            <a:avLst/>
          </a:prstGeom>
          <a:solidFill>
            <a:srgbClr val="F9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ow the Mamak Gang used Merdeka Day to rob RM12m from Subang Airport in 1994">
            <a:extLst>
              <a:ext uri="{FF2B5EF4-FFF2-40B4-BE49-F238E27FC236}">
                <a16:creationId xmlns:a16="http://schemas.microsoft.com/office/drawing/2014/main" id="{1941AF6F-4462-40E1-A0CD-BD6BB9B4F2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5705" y="1230426"/>
            <a:ext cx="4515080" cy="23591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7867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Common Themes in Investigations</a:t>
            </a:r>
            <a:endParaRPr lang="en-US" sz="4450" dirty="0"/>
          </a:p>
        </p:txBody>
      </p:sp>
      <p:sp>
        <p:nvSpPr>
          <p:cNvPr id="4" name="Shape 1"/>
          <p:cNvSpPr/>
          <p:nvPr/>
        </p:nvSpPr>
        <p:spPr>
          <a:xfrm>
            <a:off x="6280190" y="3791545"/>
            <a:ext cx="510302" cy="510302"/>
          </a:xfrm>
          <a:prstGeom prst="roundRect">
            <a:avLst>
              <a:gd name="adj" fmla="val 6667"/>
            </a:avLst>
          </a:prstGeom>
          <a:solidFill>
            <a:srgbClr val="EEE8DD"/>
          </a:solidFill>
          <a:ln/>
        </p:spPr>
      </p:sp>
      <p:sp>
        <p:nvSpPr>
          <p:cNvPr id="5" name="Text 2"/>
          <p:cNvSpPr/>
          <p:nvPr/>
        </p:nvSpPr>
        <p:spPr>
          <a:xfrm>
            <a:off x="6455093" y="3876556"/>
            <a:ext cx="160496" cy="34028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1</a:t>
            </a:r>
            <a:endParaRPr lang="en-US" sz="2650" dirty="0"/>
          </a:p>
        </p:txBody>
      </p:sp>
      <p:sp>
        <p:nvSpPr>
          <p:cNvPr id="6" name="Text 3"/>
          <p:cNvSpPr/>
          <p:nvPr/>
        </p:nvSpPr>
        <p:spPr>
          <a:xfrm>
            <a:off x="7017306" y="3791545"/>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Common Techniques</a:t>
            </a:r>
            <a:endParaRPr lang="en-US" sz="2200" dirty="0"/>
          </a:p>
        </p:txBody>
      </p:sp>
      <p:sp>
        <p:nvSpPr>
          <p:cNvPr id="7" name="Text 4"/>
          <p:cNvSpPr/>
          <p:nvPr/>
        </p:nvSpPr>
        <p:spPr>
          <a:xfrm>
            <a:off x="7017306" y="4636294"/>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The use of CCTV and surveillance, forensic evidence, and public cooperation and witness statements.</a:t>
            </a:r>
            <a:endParaRPr lang="en-US" sz="1750" dirty="0"/>
          </a:p>
        </p:txBody>
      </p:sp>
      <p:sp>
        <p:nvSpPr>
          <p:cNvPr id="8" name="Shape 5"/>
          <p:cNvSpPr/>
          <p:nvPr/>
        </p:nvSpPr>
        <p:spPr>
          <a:xfrm>
            <a:off x="10171867" y="3791545"/>
            <a:ext cx="510302" cy="510302"/>
          </a:xfrm>
          <a:prstGeom prst="roundRect">
            <a:avLst>
              <a:gd name="adj" fmla="val 6667"/>
            </a:avLst>
          </a:prstGeom>
          <a:solidFill>
            <a:srgbClr val="EEE8DD"/>
          </a:solidFill>
          <a:ln/>
        </p:spPr>
      </p:sp>
      <p:sp>
        <p:nvSpPr>
          <p:cNvPr id="9" name="Text 6"/>
          <p:cNvSpPr/>
          <p:nvPr/>
        </p:nvSpPr>
        <p:spPr>
          <a:xfrm>
            <a:off x="10323909" y="3876556"/>
            <a:ext cx="206216" cy="34028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2</a:t>
            </a:r>
            <a:endParaRPr lang="en-US" sz="2650" dirty="0"/>
          </a:p>
        </p:txBody>
      </p:sp>
      <p:sp>
        <p:nvSpPr>
          <p:cNvPr id="10" name="Text 7"/>
          <p:cNvSpPr/>
          <p:nvPr/>
        </p:nvSpPr>
        <p:spPr>
          <a:xfrm>
            <a:off x="10908983" y="379154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Challenges</a:t>
            </a:r>
            <a:endParaRPr lang="en-US" sz="2200" dirty="0"/>
          </a:p>
        </p:txBody>
      </p:sp>
      <p:sp>
        <p:nvSpPr>
          <p:cNvPr id="11" name="Text 8"/>
          <p:cNvSpPr/>
          <p:nvPr/>
        </p:nvSpPr>
        <p:spPr>
          <a:xfrm>
            <a:off x="10908983" y="4281964"/>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Unsolved cases and technological limitations.</a:t>
            </a:r>
            <a:endParaRPr lang="en-US" sz="1750" dirty="0"/>
          </a:p>
        </p:txBody>
      </p:sp>
      <p:sp>
        <p:nvSpPr>
          <p:cNvPr id="12" name="Rectangle 11">
            <a:extLst>
              <a:ext uri="{FF2B5EF4-FFF2-40B4-BE49-F238E27FC236}">
                <a16:creationId xmlns:a16="http://schemas.microsoft.com/office/drawing/2014/main" id="{FE8273C7-2B53-4DEB-8D1F-B57A7FB53CBA}"/>
              </a:ext>
            </a:extLst>
          </p:cNvPr>
          <p:cNvSpPr/>
          <p:nvPr/>
        </p:nvSpPr>
        <p:spPr>
          <a:xfrm>
            <a:off x="12746516" y="7656723"/>
            <a:ext cx="1883884" cy="572877"/>
          </a:xfrm>
          <a:prstGeom prst="rect">
            <a:avLst/>
          </a:prstGeom>
          <a:solidFill>
            <a:srgbClr val="F9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1364</Words>
  <Application>Microsoft Office PowerPoint</Application>
  <PresentationFormat>Custom</PresentationFormat>
  <Paragraphs>86</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Gelasio Bold</vt:lpstr>
      <vt:lpstr>Gelasio Semi Bold</vt:lpstr>
      <vt:lpstr>Arial</vt:lpstr>
      <vt:lpstr>Gelasio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Afiq Akmal</cp:lastModifiedBy>
  <cp:revision>2</cp:revision>
  <dcterms:created xsi:type="dcterms:W3CDTF">2024-12-08T04:08:17Z</dcterms:created>
  <dcterms:modified xsi:type="dcterms:W3CDTF">2024-12-09T05:19:53Z</dcterms:modified>
</cp:coreProperties>
</file>